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1"/>
  </p:sldMasterIdLst>
  <p:notesMasterIdLst>
    <p:notesMasterId r:id="rId59"/>
  </p:notesMasterIdLst>
  <p:sldIdLst>
    <p:sldId id="380" r:id="rId2"/>
    <p:sldId id="337" r:id="rId3"/>
    <p:sldId id="381" r:id="rId4"/>
    <p:sldId id="382" r:id="rId5"/>
    <p:sldId id="345" r:id="rId6"/>
    <p:sldId id="338" r:id="rId7"/>
    <p:sldId id="257" r:id="rId8"/>
    <p:sldId id="303" r:id="rId9"/>
    <p:sldId id="325" r:id="rId10"/>
    <p:sldId id="259" r:id="rId11"/>
    <p:sldId id="260" r:id="rId12"/>
    <p:sldId id="261" r:id="rId13"/>
    <p:sldId id="262" r:id="rId14"/>
    <p:sldId id="263" r:id="rId15"/>
    <p:sldId id="264" r:id="rId16"/>
    <p:sldId id="265" r:id="rId17"/>
    <p:sldId id="341" r:id="rId18"/>
    <p:sldId id="344" r:id="rId19"/>
    <p:sldId id="266" r:id="rId20"/>
    <p:sldId id="346" r:id="rId21"/>
    <p:sldId id="267" r:id="rId22"/>
    <p:sldId id="348" r:id="rId23"/>
    <p:sldId id="349" r:id="rId24"/>
    <p:sldId id="350" r:id="rId25"/>
    <p:sldId id="352" r:id="rId26"/>
    <p:sldId id="353" r:id="rId27"/>
    <p:sldId id="355" r:id="rId28"/>
    <p:sldId id="268" r:id="rId29"/>
    <p:sldId id="384" r:id="rId30"/>
    <p:sldId id="289" r:id="rId31"/>
    <p:sldId id="290" r:id="rId32"/>
    <p:sldId id="307" r:id="rId33"/>
    <p:sldId id="296" r:id="rId34"/>
    <p:sldId id="295" r:id="rId35"/>
    <p:sldId id="291" r:id="rId36"/>
    <p:sldId id="292" r:id="rId37"/>
    <p:sldId id="293" r:id="rId38"/>
    <p:sldId id="306" r:id="rId39"/>
    <p:sldId id="270" r:id="rId40"/>
    <p:sldId id="356" r:id="rId41"/>
    <p:sldId id="357" r:id="rId42"/>
    <p:sldId id="358" r:id="rId43"/>
    <p:sldId id="359" r:id="rId44"/>
    <p:sldId id="360" r:id="rId45"/>
    <p:sldId id="361" r:id="rId46"/>
    <p:sldId id="362" r:id="rId47"/>
    <p:sldId id="363" r:id="rId48"/>
    <p:sldId id="364" r:id="rId49"/>
    <p:sldId id="365" r:id="rId50"/>
    <p:sldId id="367" r:id="rId51"/>
    <p:sldId id="383" r:id="rId52"/>
    <p:sldId id="368" r:id="rId53"/>
    <p:sldId id="370" r:id="rId54"/>
    <p:sldId id="385" r:id="rId55"/>
    <p:sldId id="386" r:id="rId56"/>
    <p:sldId id="302" r:id="rId57"/>
    <p:sldId id="369" r:id="rId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13"/>
    <a:srgbClr val="99CCFF"/>
    <a:srgbClr val="F200E7"/>
    <a:srgbClr val="BAB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2598" autoAdjust="0"/>
  </p:normalViewPr>
  <p:slideViewPr>
    <p:cSldViewPr snapToGrid="0" snapToObjects="1">
      <p:cViewPr>
        <p:scale>
          <a:sx n="44" d="100"/>
          <a:sy n="44" d="100"/>
        </p:scale>
        <p:origin x="-3496" y="-1640"/>
      </p:cViewPr>
      <p:guideLst>
        <p:guide orient="horz" pos="1620"/>
        <p:guide pos="2880"/>
      </p:guideLst>
    </p:cSldViewPr>
  </p:slideViewPr>
  <p:outlineViewPr>
    <p:cViewPr>
      <p:scale>
        <a:sx n="33" d="100"/>
        <a:sy n="33" d="100"/>
      </p:scale>
      <p:origin x="0" y="8909"/>
    </p:cViewPr>
  </p:outlineViewPr>
  <p:notesTextViewPr>
    <p:cViewPr>
      <p:scale>
        <a:sx n="100" d="100"/>
        <a:sy n="100" d="100"/>
      </p:scale>
      <p:origin x="0" y="0"/>
    </p:cViewPr>
  </p:notesTextViewPr>
  <p:sorterViewPr>
    <p:cViewPr>
      <p:scale>
        <a:sx n="66" d="100"/>
        <a:sy n="66" d="100"/>
      </p:scale>
      <p:origin x="0" y="37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E1834-AA07-BE41-8045-112C4069C17A}" type="datetimeFigureOut">
              <a:rPr lang="en-US" smtClean="0"/>
              <a:pPr/>
              <a:t>5/3/19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044E1A-8B97-2A43-BE6D-667A1C4C7C18}" type="slidenum">
              <a:rPr lang="en-US" smtClean="0"/>
              <a:pPr/>
              <a:t>‹#›</a:t>
            </a:fld>
            <a:endParaRPr lang="en-US"/>
          </a:p>
        </p:txBody>
      </p:sp>
    </p:spTree>
    <p:extLst>
      <p:ext uri="{BB962C8B-B14F-4D97-AF65-F5344CB8AC3E}">
        <p14:creationId xmlns:p14="http://schemas.microsoft.com/office/powerpoint/2010/main" val="36771682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Hello, my name is Dr Lisa Nelson</a:t>
            </a:r>
            <a:r>
              <a:rPr lang="en-US" sz="1200" kern="1200" baseline="0" dirty="0" smtClean="0">
                <a:solidFill>
                  <a:schemeClr val="tx1"/>
                </a:solidFill>
                <a:latin typeface="+mn-lt"/>
                <a:ea typeface="+mn-ea"/>
                <a:cs typeface="+mn-cs"/>
              </a:rPr>
              <a:t> and I am  veterinarian.  T</a:t>
            </a:r>
            <a:r>
              <a:rPr lang="en-US" sz="1200" kern="1200" dirty="0" smtClean="0">
                <a:solidFill>
                  <a:schemeClr val="tx1"/>
                </a:solidFill>
                <a:latin typeface="+mn-lt"/>
                <a:ea typeface="+mn-ea"/>
                <a:cs typeface="+mn-cs"/>
              </a:rPr>
              <a:t>hank you for inviting me today and welcome to the  SAFE Dog Bite Prevention program.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How many of you have dogs in your family?</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Step 1: Stay still and chill - Don’t move and </a:t>
            </a:r>
            <a:r>
              <a:rPr lang="en-US" sz="1200" kern="1200" dirty="0" smtClean="0">
                <a:solidFill>
                  <a:schemeClr val="tx1"/>
                </a:solidFill>
                <a:latin typeface="+mn-lt"/>
                <a:ea typeface="+mn-ea"/>
                <a:cs typeface="+mn-cs"/>
              </a:rPr>
              <a:t>don</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t </a:t>
            </a:r>
            <a:r>
              <a:rPr lang="en-US" sz="1200" kern="1200" dirty="0" smtClean="0">
                <a:solidFill>
                  <a:schemeClr val="tx1"/>
                </a:solidFill>
                <a:latin typeface="+mn-lt"/>
                <a:ea typeface="+mn-ea"/>
                <a:cs typeface="+mn-cs"/>
              </a:rPr>
              <a:t>yell,</a:t>
            </a:r>
            <a:r>
              <a:rPr lang="en-US" sz="1200" kern="1200" baseline="0" dirty="0" smtClean="0">
                <a:solidFill>
                  <a:schemeClr val="tx1"/>
                </a:solidFill>
                <a:latin typeface="+mn-lt"/>
                <a:ea typeface="+mn-ea"/>
                <a:cs typeface="+mn-cs"/>
              </a:rPr>
              <a:t> talk or even whisper!</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Step 2: Arms crossed like a boss - Keep your arms still and close to your body. No wiggling!</a:t>
            </a:r>
          </a:p>
          <a:p>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Step 3: Face away, like you don’t want to play - Turn your head to the side</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away from the dog.</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Step 4: Look down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down at the ground - Don’t look at or stare at the dog.</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4 things to remember!</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Stay still</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arms crossed</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face away</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eyes down.</a:t>
            </a:r>
          </a:p>
          <a:p>
            <a:r>
              <a:rPr lang="en-US" sz="1200" kern="1200" dirty="0" smtClean="0">
                <a:solidFill>
                  <a:schemeClr val="tx1"/>
                </a:solidFill>
                <a:latin typeface="+mn-lt"/>
                <a:ea typeface="+mn-ea"/>
                <a:cs typeface="+mn-cs"/>
              </a:rPr>
              <a:t>Playing the SAFE game can make a dog lose interest and go away without hurting or biting you.</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Lets talk about Dogs You Do Know</a:t>
            </a:r>
          </a:p>
          <a:p>
            <a:r>
              <a:rPr lang="en-US" sz="1200" kern="1200" dirty="0" smtClean="0">
                <a:solidFill>
                  <a:schemeClr val="tx1"/>
                </a:solidFill>
                <a:latin typeface="+mn-lt"/>
                <a:ea typeface="+mn-ea"/>
                <a:cs typeface="+mn-cs"/>
              </a:rPr>
              <a:t>This dog could be..</a:t>
            </a:r>
          </a:p>
          <a:p>
            <a:r>
              <a:rPr lang="en-US" dirty="0" smtClean="0"/>
              <a:t>..Your own dog</a:t>
            </a:r>
          </a:p>
          <a:p>
            <a:r>
              <a:rPr lang="en-US" dirty="0" smtClean="0"/>
              <a:t>..Your friend’s or neighbor’s dog</a:t>
            </a:r>
          </a:p>
          <a:p>
            <a:r>
              <a:rPr lang="en-US" dirty="0" smtClean="0"/>
              <a:t>..Your grandparents’ dog</a:t>
            </a:r>
          </a:p>
          <a:p>
            <a:r>
              <a:rPr lang="en-US" dirty="0" smtClean="0"/>
              <a:t>..Your aunt’s and uncle’s dog</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There are 4 STEPS OF SAFE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Step 1. Soft touch but not too much.</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A lot of times when we go to</a:t>
            </a:r>
            <a:r>
              <a:rPr lang="en-US" sz="1200" b="0" i="0" kern="1200" baseline="0" dirty="0" smtClean="0">
                <a:solidFill>
                  <a:schemeClr val="tx1"/>
                </a:solidFill>
                <a:latin typeface="+mn-lt"/>
                <a:ea typeface="+mn-ea"/>
                <a:cs typeface="+mn-cs"/>
              </a:rPr>
              <a:t> pet a dog, we </a:t>
            </a:r>
            <a:r>
              <a:rPr lang="en-US" sz="1200" b="0" i="0" kern="1200" dirty="0" smtClean="0">
                <a:solidFill>
                  <a:schemeClr val="tx1"/>
                </a:solidFill>
                <a:latin typeface="+mn-lt"/>
                <a:ea typeface="+mn-ea"/>
                <a:cs typeface="+mn-cs"/>
              </a:rPr>
              <a:t>make a beeline for the dog’s head. Many dogs find having their head touched uncomfortable.</a:t>
            </a:r>
            <a:r>
              <a:rPr lang="en-US" sz="1200" b="0" i="0" kern="1200" baseline="0" dirty="0" smtClean="0">
                <a:solidFill>
                  <a:schemeClr val="tx1"/>
                </a:solidFill>
                <a:latin typeface="+mn-lt"/>
                <a:ea typeface="+mn-ea"/>
                <a:cs typeface="+mn-cs"/>
              </a:rPr>
              <a:t> </a:t>
            </a:r>
            <a:endParaRPr lang="en-US" b="0" i="0"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Please read text</a:t>
            </a:r>
          </a:p>
          <a:p>
            <a:endParaRPr lang="en-US" dirty="0" smtClean="0"/>
          </a:p>
        </p:txBody>
      </p:sp>
      <p:sp>
        <p:nvSpPr>
          <p:cNvPr id="4" name="Slide Number Placeholder 3"/>
          <p:cNvSpPr>
            <a:spLocks noGrp="1"/>
          </p:cNvSpPr>
          <p:nvPr>
            <p:ph type="sldNum" sz="quarter" idx="10"/>
          </p:nvPr>
        </p:nvSpPr>
        <p:spPr/>
        <p:txBody>
          <a:bodyPr/>
          <a:lstStyle/>
          <a:p>
            <a:fld id="{4D044E1A-8B97-2A43-BE6D-667A1C4C7C18}" type="slidenum">
              <a:rPr lang="en-US" smtClean="0"/>
              <a:pPr/>
              <a:t>17</a:t>
            </a:fld>
            <a:endParaRPr lang="en-US"/>
          </a:p>
        </p:txBody>
      </p:sp>
    </p:spTree>
    <p:extLst>
      <p:ext uri="{BB962C8B-B14F-4D97-AF65-F5344CB8AC3E}">
        <p14:creationId xmlns:p14="http://schemas.microsoft.com/office/powerpoint/2010/main" val="11873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381000" y="685800"/>
            <a:ext cx="6096000" cy="3429000"/>
          </a:xfrm>
          <a:ln/>
        </p:spPr>
      </p:sp>
      <p:sp>
        <p:nvSpPr>
          <p:cNvPr id="89091" name="Notes Placeholder 2"/>
          <p:cNvSpPr>
            <a:spLocks noGrp="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read text</a:t>
            </a:r>
          </a:p>
          <a:p>
            <a:pPr eaLnBrk="1" hangingPunct="1"/>
            <a:endParaRPr lang="en-US" dirty="0" smtClean="0">
              <a:latin typeface="Times New Roman" pitchFamily="18" charset="0"/>
            </a:endParaRPr>
          </a:p>
        </p:txBody>
      </p:sp>
      <p:sp>
        <p:nvSpPr>
          <p:cNvPr id="87044" name="Slide Number Placeholder 3"/>
          <p:cNvSpPr>
            <a:spLocks noGrp="1"/>
          </p:cNvSpPr>
          <p:nvPr>
            <p:ph type="sldNum" sz="quarter" idx="5"/>
          </p:nvPr>
        </p:nvSpPr>
        <p:spPr/>
        <p:txBody>
          <a:bodyPr/>
          <a:lstStyle/>
          <a:p>
            <a:pPr>
              <a:defRPr/>
            </a:pPr>
            <a:fld id="{DDBBC605-2B65-413F-BBA6-A25B5B5D0147}" type="slidenum">
              <a:rPr lang="en-US" smtClean="0">
                <a:latin typeface="Times New Roman" pitchFamily="18" charset="0"/>
              </a:rPr>
              <a:pPr>
                <a:defRPr/>
              </a:pPr>
              <a:t>18</a:t>
            </a:fld>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Step</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2. Ask the dog</a:t>
            </a:r>
            <a:r>
              <a:rPr lang="mr-IN" sz="1200" b="0"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we can’t ask her</a:t>
            </a:r>
            <a:r>
              <a:rPr lang="en-US" sz="1200" b="0" i="0" kern="1200" baseline="0" dirty="0" smtClean="0">
                <a:solidFill>
                  <a:schemeClr val="tx1"/>
                </a:solidFill>
                <a:latin typeface="+mn-lt"/>
                <a:ea typeface="+mn-ea"/>
                <a:cs typeface="+mn-cs"/>
              </a:rPr>
              <a:t> with words but we can watch what she does when we stop patting!</a:t>
            </a:r>
            <a:endParaRPr lang="en-US" b="0" i="0"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r>
              <a:rPr lang="en-US" dirty="0" smtClean="0"/>
              <a:t>Please read </a:t>
            </a:r>
            <a:r>
              <a:rPr lang="en-US" dirty="0" smtClean="0"/>
              <a:t>text:</a:t>
            </a:r>
          </a:p>
          <a:p>
            <a:r>
              <a:rPr lang="en-US" dirty="0" smtClean="0"/>
              <a:t>We all know that</a:t>
            </a:r>
            <a:r>
              <a:rPr lang="mr-IN" dirty="0" smtClean="0"/>
              <a:t>…</a:t>
            </a:r>
            <a:r>
              <a:rPr lang="en-US"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7704D57-EAB1-4AAB-A7CF-88BA352E0E13}"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read text</a:t>
            </a:r>
          </a:p>
          <a:p>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20</a:t>
            </a:fld>
            <a:endParaRPr lang="en-US"/>
          </a:p>
        </p:txBody>
      </p:sp>
    </p:spTree>
    <p:extLst>
      <p:ext uri="{BB962C8B-B14F-4D97-AF65-F5344CB8AC3E}">
        <p14:creationId xmlns:p14="http://schemas.microsoft.com/office/powerpoint/2010/main" val="310805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3. Be a friend </a:t>
            </a:r>
            <a:r>
              <a:rPr lang="mr-IN" sz="1200" b="0" i="0"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there</a:t>
            </a:r>
            <a:r>
              <a:rPr lang="en-US" sz="1200" b="0" i="0" kern="1200" baseline="0" dirty="0" smtClean="0">
                <a:solidFill>
                  <a:schemeClr val="tx1"/>
                </a:solidFill>
                <a:latin typeface="+mn-lt"/>
                <a:ea typeface="+mn-ea"/>
                <a:cs typeface="+mn-cs"/>
              </a:rPr>
              <a:t> are times when the dog needs to be left alone</a:t>
            </a:r>
            <a:endParaRPr lang="en-US" b="0" i="0"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81000" y="685800"/>
            <a:ext cx="6096000" cy="3429000"/>
          </a:xfrm>
          <a:ln/>
        </p:spPr>
      </p:sp>
      <p:sp>
        <p:nvSpPr>
          <p:cNvPr id="83971"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n-lt"/>
              </a:rPr>
              <a:t>Please read text</a:t>
            </a:r>
          </a:p>
        </p:txBody>
      </p:sp>
      <p:sp>
        <p:nvSpPr>
          <p:cNvPr id="81924" name="Slide Number Placeholder 3"/>
          <p:cNvSpPr>
            <a:spLocks noGrp="1"/>
          </p:cNvSpPr>
          <p:nvPr>
            <p:ph type="sldNum" sz="quarter" idx="5"/>
          </p:nvPr>
        </p:nvSpPr>
        <p:spPr/>
        <p:txBody>
          <a:bodyPr/>
          <a:lstStyle/>
          <a:p>
            <a:pPr>
              <a:defRPr/>
            </a:pPr>
            <a:fld id="{C1D40732-C467-4697-B2A8-70348BBD8E7D}" type="slidenum">
              <a:rPr lang="en-US" smtClean="0">
                <a:latin typeface="Times New Roman" pitchFamily="18" charset="0"/>
              </a:rPr>
              <a:pPr>
                <a:defRPr/>
              </a:pPr>
              <a:t>22</a:t>
            </a:fld>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Please</a:t>
            </a:r>
            <a:r>
              <a:rPr lang="en-US" baseline="0" dirty="0" smtClean="0"/>
              <a:t> read text</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23</a:t>
            </a:fld>
            <a:endParaRPr lang="en-US"/>
          </a:p>
        </p:txBody>
      </p:sp>
    </p:spTree>
    <p:extLst>
      <p:ext uri="{BB962C8B-B14F-4D97-AF65-F5344CB8AC3E}">
        <p14:creationId xmlns:p14="http://schemas.microsoft.com/office/powerpoint/2010/main" val="423482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81000" y="685800"/>
            <a:ext cx="6096000" cy="3429000"/>
          </a:xfrm>
          <a:ln/>
        </p:spPr>
      </p:sp>
      <p:sp>
        <p:nvSpPr>
          <p:cNvPr id="81923"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Please read text</a:t>
            </a:r>
          </a:p>
        </p:txBody>
      </p:sp>
      <p:sp>
        <p:nvSpPr>
          <p:cNvPr id="79876" name="Slide Number Placeholder 3"/>
          <p:cNvSpPr>
            <a:spLocks noGrp="1"/>
          </p:cNvSpPr>
          <p:nvPr>
            <p:ph type="sldNum" sz="quarter" idx="5"/>
          </p:nvPr>
        </p:nvSpPr>
        <p:spPr/>
        <p:txBody>
          <a:bodyPr/>
          <a:lstStyle/>
          <a:p>
            <a:pPr>
              <a:defRPr/>
            </a:pPr>
            <a:fld id="{461470DD-7212-4D43-B0A5-4B675259CDC9}" type="slidenum">
              <a:rPr lang="en-US" smtClean="0">
                <a:latin typeface="Times New Roman" pitchFamily="18" charset="0"/>
              </a:rPr>
              <a:pPr>
                <a:defRPr/>
              </a:pPr>
              <a:t>24</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read text</a:t>
            </a:r>
          </a:p>
          <a:p>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25</a:t>
            </a:fld>
            <a:endParaRPr lang="en-US"/>
          </a:p>
        </p:txBody>
      </p:sp>
    </p:spTree>
    <p:extLst>
      <p:ext uri="{BB962C8B-B14F-4D97-AF65-F5344CB8AC3E}">
        <p14:creationId xmlns:p14="http://schemas.microsoft.com/office/powerpoint/2010/main" val="3419552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Please read text</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26</a:t>
            </a:fld>
            <a:endParaRPr lang="en-US"/>
          </a:p>
        </p:txBody>
      </p:sp>
    </p:spTree>
    <p:extLst>
      <p:ext uri="{BB962C8B-B14F-4D97-AF65-F5344CB8AC3E}">
        <p14:creationId xmlns:p14="http://schemas.microsoft.com/office/powerpoint/2010/main" val="2626083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Please read text</a:t>
            </a:r>
          </a:p>
          <a:p>
            <a:r>
              <a:rPr lang="en-US" dirty="0" smtClean="0"/>
              <a:t>These dogs do not look happy with</a:t>
            </a:r>
            <a:r>
              <a:rPr lang="en-US" baseline="0" dirty="0" smtClean="0"/>
              <a:t> what’s happening to them</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27</a:t>
            </a:fld>
            <a:endParaRPr lang="en-US"/>
          </a:p>
        </p:txBody>
      </p:sp>
    </p:spTree>
    <p:extLst>
      <p:ext uri="{BB962C8B-B14F-4D97-AF65-F5344CB8AC3E}">
        <p14:creationId xmlns:p14="http://schemas.microsoft.com/office/powerpoint/2010/main" val="4192157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Step 4. Enjoy, but not as a toy - Don’t ride, push, or dress up your dog.</a:t>
            </a:r>
            <a:r>
              <a:rPr lang="en-US" sz="1200" b="0" i="0" kern="1200" baseline="0" dirty="0" smtClean="0">
                <a:solidFill>
                  <a:schemeClr val="tx1"/>
                </a:solidFill>
                <a:latin typeface="+mn-lt"/>
                <a:ea typeface="+mn-ea"/>
                <a:cs typeface="+mn-cs"/>
              </a:rPr>
              <a:t> P</a:t>
            </a:r>
            <a:r>
              <a:rPr lang="en-US" sz="1200" b="0" i="0" kern="1200" dirty="0" smtClean="0">
                <a:solidFill>
                  <a:schemeClr val="tx1"/>
                </a:solidFill>
                <a:latin typeface="+mn-lt"/>
                <a:ea typeface="+mn-ea"/>
                <a:cs typeface="+mn-cs"/>
              </a:rPr>
              <a:t>lay with your dog</a:t>
            </a:r>
            <a:r>
              <a:rPr lang="en-US" sz="1200" b="0" i="0" kern="1200" baseline="0" dirty="0" smtClean="0">
                <a:solidFill>
                  <a:schemeClr val="tx1"/>
                </a:solidFill>
                <a:latin typeface="+mn-lt"/>
                <a:ea typeface="+mn-ea"/>
                <a:cs typeface="+mn-cs"/>
              </a:rPr>
              <a:t> by finding a game or activity that you BOTH enjoy, like going for a walk or playing with a ball.</a:t>
            </a:r>
            <a:endParaRPr lang="en-US" b="0" i="0"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smtClean="0">
              <a:solidFill>
                <a:schemeClr val="tx1"/>
              </a:solidFill>
              <a:latin typeface="+mn-lt"/>
              <a:ea typeface="+mn-ea"/>
              <a:cs typeface="+mn-cs"/>
            </a:endParaRP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Please</a:t>
            </a:r>
            <a:r>
              <a:rPr lang="en-US" sz="1200" b="0" i="0" kern="1200" baseline="0" dirty="0" smtClean="0">
                <a:solidFill>
                  <a:schemeClr val="tx1"/>
                </a:solidFill>
                <a:latin typeface="+mn-lt"/>
                <a:ea typeface="+mn-ea"/>
                <a:cs typeface="+mn-cs"/>
              </a:rPr>
              <a:t> read text</a:t>
            </a:r>
          </a:p>
          <a:p>
            <a:r>
              <a:rPr lang="en-US" dirty="0" smtClean="0"/>
              <a:t>We may think this is funny but this dog looks very, very unhappy.</a:t>
            </a:r>
          </a:p>
          <a:p>
            <a:r>
              <a:rPr lang="en-US" dirty="0" smtClean="0"/>
              <a:t>He is probably thinking: “What did I do to deserve this?”</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29</a:t>
            </a:fld>
            <a:endParaRPr lang="en-US"/>
          </a:p>
        </p:txBody>
      </p:sp>
    </p:spTree>
    <p:extLst>
      <p:ext uri="{BB962C8B-B14F-4D97-AF65-F5344CB8AC3E}">
        <p14:creationId xmlns:p14="http://schemas.microsoft.com/office/powerpoint/2010/main" val="40742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Please read text</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3</a:t>
            </a:fld>
            <a:endParaRPr lang="en-US"/>
          </a:p>
        </p:txBody>
      </p:sp>
    </p:spTree>
    <p:extLst>
      <p:ext uri="{BB962C8B-B14F-4D97-AF65-F5344CB8AC3E}">
        <p14:creationId xmlns:p14="http://schemas.microsoft.com/office/powerpoint/2010/main" val="3143531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Let’s learn the safe way to meet a new dog</a:t>
            </a:r>
            <a:r>
              <a:rPr lang="en-US" sz="1200" kern="1200" dirty="0" smtClean="0">
                <a:solidFill>
                  <a:schemeClr val="tx1"/>
                </a:solidFill>
                <a:latin typeface="+mn-lt"/>
                <a:ea typeface="+mn-ea"/>
                <a:cs typeface="+mn-cs"/>
              </a:rPr>
              <a:t>. Whenever you meet a new</a:t>
            </a:r>
            <a:r>
              <a:rPr lang="en-US" sz="1200" kern="1200" baseline="0" dirty="0" smtClean="0">
                <a:solidFill>
                  <a:schemeClr val="tx1"/>
                </a:solidFill>
                <a:latin typeface="+mn-lt"/>
                <a:ea typeface="+mn-ea"/>
                <a:cs typeface="+mn-cs"/>
              </a:rPr>
              <a:t> dog, you don’t know if he loves kids or if he’s afraid of kids. We always want to use safe behavior around a new dog and we want to stay calm and keep from getting really loud and excited. </a:t>
            </a:r>
            <a:endParaRPr lang="en-US" b="0" i="0"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Always ask</a:t>
            </a:r>
            <a:r>
              <a:rPr lang="en-US" sz="1200" kern="1200" baseline="0" dirty="0" smtClean="0">
                <a:solidFill>
                  <a:schemeClr val="tx1"/>
                </a:solidFill>
                <a:latin typeface="+mn-lt"/>
                <a:ea typeface="+mn-ea"/>
                <a:cs typeface="+mn-cs"/>
              </a:rPr>
              <a:t> the owner’s permission to approach the dog.</a:t>
            </a:r>
            <a:r>
              <a:rPr lang="en-US" sz="1200" kern="1200" dirty="0" smtClean="0">
                <a:solidFill>
                  <a:schemeClr val="tx1"/>
                </a:solidFill>
                <a:latin typeface="+mn-lt"/>
                <a:ea typeface="+mn-ea"/>
                <a:cs typeface="+mn-cs"/>
              </a:rPr>
              <a:t> If the</a:t>
            </a:r>
            <a:r>
              <a:rPr lang="en-US" sz="1200" kern="1200" baseline="0" dirty="0" smtClean="0">
                <a:solidFill>
                  <a:schemeClr val="tx1"/>
                </a:solidFill>
                <a:latin typeface="+mn-lt"/>
                <a:ea typeface="+mn-ea"/>
                <a:cs typeface="+mn-cs"/>
              </a:rPr>
              <a:t> owner</a:t>
            </a:r>
            <a:r>
              <a:rPr lang="en-US" sz="1200" kern="1200" dirty="0" smtClean="0">
                <a:solidFill>
                  <a:schemeClr val="tx1"/>
                </a:solidFill>
                <a:latin typeface="+mn-lt"/>
                <a:ea typeface="+mn-ea"/>
                <a:cs typeface="+mn-cs"/>
              </a:rPr>
              <a:t> says no, respect that she knows her dog better than you do.</a:t>
            </a:r>
            <a:endParaRPr lang="en-US" b="0" i="0" dirty="0" smtClean="0"/>
          </a:p>
        </p:txBody>
      </p:sp>
      <p:sp>
        <p:nvSpPr>
          <p:cNvPr id="4" name="Slide Number Placeholder 3"/>
          <p:cNvSpPr>
            <a:spLocks noGrp="1"/>
          </p:cNvSpPr>
          <p:nvPr>
            <p:ph type="sldNum" sz="quarter" idx="10"/>
          </p:nvPr>
        </p:nvSpPr>
        <p:spPr/>
        <p:txBody>
          <a:bodyPr/>
          <a:lstStyle/>
          <a:p>
            <a:fld id="{4D044E1A-8B97-2A43-BE6D-667A1C4C7C1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j-lt"/>
                <a:ea typeface="+mn-ea"/>
                <a:cs typeface="+mn-cs"/>
              </a:rPr>
              <a:t>Make sure it looks like the dog wants to meet you too.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n-ea"/>
                <a:cs typeface="+mn-cs"/>
              </a:rPr>
              <a:t>If the dog looks worried or is trying to move</a:t>
            </a:r>
            <a:r>
              <a:rPr lang="en-US" sz="1200" kern="1200" baseline="0" dirty="0" smtClean="0">
                <a:solidFill>
                  <a:schemeClr val="tx1"/>
                </a:solidFill>
                <a:latin typeface="+mj-lt"/>
                <a:ea typeface="+mn-ea"/>
                <a:cs typeface="+mn-cs"/>
              </a:rPr>
              <a:t> away</a:t>
            </a:r>
            <a:r>
              <a:rPr lang="en-US" sz="1200" kern="1200" dirty="0" smtClean="0">
                <a:solidFill>
                  <a:schemeClr val="tx1"/>
                </a:solidFill>
                <a:latin typeface="+mj-lt"/>
                <a:ea typeface="+mn-ea"/>
                <a:cs typeface="+mn-cs"/>
              </a:rPr>
              <a:t>,</a:t>
            </a:r>
            <a:r>
              <a:rPr lang="en-US" sz="1200" kern="1200" baseline="0" dirty="0" smtClean="0">
                <a:solidFill>
                  <a:schemeClr val="tx1"/>
                </a:solidFill>
                <a:latin typeface="+mj-lt"/>
                <a:ea typeface="+mn-ea"/>
                <a:cs typeface="+mn-cs"/>
              </a:rPr>
              <a:t> then don</a:t>
            </a:r>
            <a:r>
              <a:rPr lang="mr-IN" sz="1200" kern="1200" baseline="0" dirty="0" smtClean="0">
                <a:solidFill>
                  <a:schemeClr val="tx1"/>
                </a:solidFill>
                <a:latin typeface="+mj-lt"/>
                <a:ea typeface="+mn-ea"/>
                <a:cs typeface="+mn-cs"/>
              </a:rPr>
              <a:t>’</a:t>
            </a:r>
            <a:r>
              <a:rPr lang="en-US" sz="1200" kern="1200" baseline="0" dirty="0" smtClean="0">
                <a:solidFill>
                  <a:schemeClr val="tx1"/>
                </a:solidFill>
                <a:latin typeface="+mj-lt"/>
                <a:ea typeface="+mn-ea"/>
                <a:cs typeface="+mn-cs"/>
              </a:rPr>
              <a:t>t approach. </a:t>
            </a:r>
            <a:endParaRPr lang="en-US" sz="1200" kern="1200" dirty="0" smtClean="0">
              <a:solidFill>
                <a:schemeClr val="tx1"/>
              </a:solidFill>
              <a:latin typeface="+mj-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you do want to do is stay still with your side or back towards the dog.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 the dog approach on his own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Don’t squeal or shout around</a:t>
            </a:r>
            <a:r>
              <a:rPr lang="en-US" sz="1200" kern="1200" baseline="0" dirty="0" smtClean="0">
                <a:solidFill>
                  <a:schemeClr val="tx1"/>
                </a:solidFill>
                <a:latin typeface="+mn-lt"/>
                <a:ea typeface="+mn-ea"/>
                <a:cs typeface="+mn-cs"/>
              </a:rPr>
              <a:t> the dog</a:t>
            </a:r>
            <a:r>
              <a:rPr lang="en-US"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Even if he is really, really cute!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Squealing or shouting is very scary to dogs.</a:t>
            </a:r>
            <a:endParaRPr lang="en-US" b="0"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a:t>
            </a:r>
            <a:r>
              <a:rPr lang="en-US" sz="1200" kern="1200" baseline="0" dirty="0" smtClean="0">
                <a:solidFill>
                  <a:schemeClr val="tx1"/>
                </a:solidFill>
                <a:latin typeface="+mn-lt"/>
                <a:ea typeface="+mn-ea"/>
                <a:cs typeface="+mn-cs"/>
              </a:rPr>
              <a:t> read text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Remember</a:t>
            </a:r>
            <a:r>
              <a:rPr lang="en-US" sz="1200" kern="1200" baseline="0" dirty="0" smtClean="0">
                <a:solidFill>
                  <a:schemeClr val="tx1"/>
                </a:solidFill>
                <a:latin typeface="+mn-lt"/>
                <a:ea typeface="+mn-ea"/>
                <a:cs typeface="+mn-cs"/>
              </a:rPr>
              <a:t>: d</a:t>
            </a:r>
            <a:r>
              <a:rPr lang="en-US" sz="1200" kern="1200" dirty="0" smtClean="0">
                <a:solidFill>
                  <a:schemeClr val="tx1"/>
                </a:solidFill>
                <a:latin typeface="+mn-lt"/>
                <a:ea typeface="+mn-ea"/>
                <a:cs typeface="+mn-cs"/>
              </a:rPr>
              <a:t>on’t pet the dog on the top of the head.</a:t>
            </a:r>
            <a:endParaRPr lang="en-US" b="0" i="0" dirty="0" smtClean="0"/>
          </a:p>
        </p:txBody>
      </p:sp>
      <p:sp>
        <p:nvSpPr>
          <p:cNvPr id="4" name="Slide Number Placeholder 3"/>
          <p:cNvSpPr>
            <a:spLocks noGrp="1"/>
          </p:cNvSpPr>
          <p:nvPr>
            <p:ph type="sldNum" sz="quarter" idx="10"/>
          </p:nvPr>
        </p:nvSpPr>
        <p:spPr/>
        <p:txBody>
          <a:bodyPr/>
          <a:lstStyle/>
          <a:p>
            <a:fld id="{4D044E1A-8B97-2A43-BE6D-667A1C4C7C18}"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Don’t grab the dog and hug or kiss it. Remember</a:t>
            </a:r>
            <a:r>
              <a:rPr lang="en-US" sz="1200" kern="1200" baseline="0" dirty="0" smtClean="0">
                <a:solidFill>
                  <a:schemeClr val="tx1"/>
                </a:solidFill>
                <a:latin typeface="+mn-lt"/>
                <a:ea typeface="+mn-ea"/>
                <a:cs typeface="+mn-cs"/>
              </a:rPr>
              <a:t> that d</a:t>
            </a:r>
            <a:r>
              <a:rPr lang="en-US" sz="1200" kern="1200" dirty="0" smtClean="0">
                <a:solidFill>
                  <a:schemeClr val="tx1"/>
                </a:solidFill>
                <a:latin typeface="+mn-lt"/>
                <a:ea typeface="+mn-ea"/>
                <a:cs typeface="+mn-cs"/>
              </a:rPr>
              <a:t>ogs don’t like hugs and kisses.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Do you like to be hugged or kissed by people you just met?</a:t>
            </a:r>
            <a:r>
              <a:rPr lang="en-US" sz="1200" kern="1200" baseline="0" dirty="0" smtClean="0">
                <a:solidFill>
                  <a:schemeClr val="tx1"/>
                </a:solidFill>
                <a:latin typeface="+mn-lt"/>
                <a:ea typeface="+mn-ea"/>
                <a:cs typeface="+mn-cs"/>
              </a:rPr>
              <a:t> No!</a:t>
            </a:r>
            <a:r>
              <a:rPr lang="en-US" sz="1200" kern="1200" dirty="0" smtClean="0">
                <a:solidFill>
                  <a:schemeClr val="tx1"/>
                </a:solidFill>
                <a:latin typeface="+mn-lt"/>
                <a:ea typeface="+mn-ea"/>
                <a:cs typeface="+mn-cs"/>
              </a:rPr>
              <a:t> </a:t>
            </a:r>
            <a:endParaRPr lang="en-US" b="0" i="0" dirty="0" smtClean="0"/>
          </a:p>
        </p:txBody>
      </p:sp>
      <p:sp>
        <p:nvSpPr>
          <p:cNvPr id="4" name="Slide Number Placeholder 3"/>
          <p:cNvSpPr>
            <a:spLocks noGrp="1"/>
          </p:cNvSpPr>
          <p:nvPr>
            <p:ph type="sldNum" sz="quarter" idx="10"/>
          </p:nvPr>
        </p:nvSpPr>
        <p:spPr/>
        <p:txBody>
          <a:bodyPr/>
          <a:lstStyle/>
          <a:p>
            <a:fld id="{4D044E1A-8B97-2A43-BE6D-667A1C4C7C18}"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Gently pet or stroke the dog on his chest or on his back, not the top of his head. When the dog walks away, he’s had enough. Respect that.</a:t>
            </a:r>
          </a:p>
        </p:txBody>
      </p:sp>
      <p:sp>
        <p:nvSpPr>
          <p:cNvPr id="4" name="Slide Number Placeholder 3"/>
          <p:cNvSpPr>
            <a:spLocks noGrp="1"/>
          </p:cNvSpPr>
          <p:nvPr>
            <p:ph type="sldNum" sz="quarter" idx="10"/>
          </p:nvPr>
        </p:nvSpPr>
        <p:spPr/>
        <p:txBody>
          <a:bodyPr/>
          <a:lstStyle/>
          <a:p>
            <a:fld id="{4D044E1A-8B97-2A43-BE6D-667A1C4C7C18}"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Now let’s talk about dog body language. Most dogs give signs that</a:t>
            </a:r>
            <a:r>
              <a:rPr lang="en-US" sz="1200" kern="1200" baseline="0" dirty="0" smtClean="0">
                <a:solidFill>
                  <a:schemeClr val="tx1"/>
                </a:solidFill>
                <a:latin typeface="+mn-lt"/>
                <a:ea typeface="+mn-ea"/>
                <a:cs typeface="+mn-cs"/>
              </a:rPr>
              <a:t> they are happy or not happy but in order to “listen” to these signs we need</a:t>
            </a:r>
            <a:r>
              <a:rPr lang="en-US" sz="1200" kern="1200" dirty="0" smtClean="0">
                <a:solidFill>
                  <a:schemeClr val="tx1"/>
                </a:solidFill>
                <a:latin typeface="+mn-lt"/>
                <a:ea typeface="+mn-ea"/>
                <a:cs typeface="+mn-cs"/>
              </a:rPr>
              <a:t>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learn how to “talk dog.”</a:t>
            </a:r>
          </a:p>
        </p:txBody>
      </p:sp>
      <p:sp>
        <p:nvSpPr>
          <p:cNvPr id="4" name="Slide Number Placeholder 3"/>
          <p:cNvSpPr>
            <a:spLocks noGrp="1"/>
          </p:cNvSpPr>
          <p:nvPr>
            <p:ph type="sldNum" sz="quarter" idx="10"/>
          </p:nvPr>
        </p:nvSpPr>
        <p:spPr/>
        <p:txBody>
          <a:bodyPr/>
          <a:lstStyle/>
          <a:p>
            <a:fld id="{4D044E1A-8B97-2A43-BE6D-667A1C4C7C18}"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did you know that over</a:t>
            </a:r>
            <a:r>
              <a:rPr lang="mr-IN" baseline="0" dirty="0" smtClean="0"/>
              <a:t>…</a:t>
            </a:r>
            <a:r>
              <a:rPr lang="en-US" baseline="0"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D044E1A-8B97-2A43-BE6D-667A1C4C7C18}" type="slidenum">
              <a:rPr lang="en-US" smtClean="0"/>
              <a:pPr/>
              <a:t>4</a:t>
            </a:fld>
            <a:endParaRPr lang="en-US"/>
          </a:p>
        </p:txBody>
      </p:sp>
    </p:spTree>
    <p:extLst>
      <p:ext uri="{BB962C8B-B14F-4D97-AF65-F5344CB8AC3E}">
        <p14:creationId xmlns:p14="http://schemas.microsoft.com/office/powerpoint/2010/main" val="1376558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This is a Happy Dog. You can see his ears are floppy</a:t>
            </a:r>
            <a:r>
              <a:rPr lang="en-US" baseline="0" dirty="0" smtClean="0">
                <a:latin typeface="+mj-lt"/>
              </a:rPr>
              <a:t> and hanging forward. And his mouth is slightly open. He looks relaxed.</a:t>
            </a:r>
            <a:endParaRPr lang="en-US" dirty="0" smtClean="0">
              <a:latin typeface="+mj-lt"/>
            </a:endParaRPr>
          </a:p>
        </p:txBody>
      </p:sp>
      <p:sp>
        <p:nvSpPr>
          <p:cNvPr id="61444" name="Slide Number Placeholder 3"/>
          <p:cNvSpPr>
            <a:spLocks noGrp="1"/>
          </p:cNvSpPr>
          <p:nvPr>
            <p:ph type="sldNum" sz="quarter" idx="5"/>
          </p:nvPr>
        </p:nvSpPr>
        <p:spPr/>
        <p:txBody>
          <a:bodyPr/>
          <a:lstStyle/>
          <a:p>
            <a:pPr>
              <a:defRPr/>
            </a:pPr>
            <a:fld id="{AE7C0629-5F66-4E4A-847E-AE202956A8F8}" type="slidenum">
              <a:rPr lang="en-US" smtClean="0">
                <a:latin typeface="Times New Roman" pitchFamily="18" charset="0"/>
              </a:rPr>
              <a:pPr>
                <a:defRPr/>
              </a:pPr>
              <a:t>40</a:t>
            </a:fld>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81000" y="685800"/>
            <a:ext cx="6096000" cy="3429000"/>
          </a:xfrm>
          <a:ln/>
        </p:spPr>
      </p:sp>
      <p:sp>
        <p:nvSpPr>
          <p:cNvPr id="64515"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This is a Threatening</a:t>
            </a:r>
            <a:r>
              <a:rPr lang="en-US" baseline="0" dirty="0" smtClean="0">
                <a:latin typeface="+mj-lt"/>
              </a:rPr>
              <a:t> Dog. You can see his teeth are showing, his muzzle is all wrinkled and tense, and his ears are pulled back and look stiff.</a:t>
            </a:r>
          </a:p>
          <a:p>
            <a:pPr eaLnBrk="1" hangingPunct="1"/>
            <a:r>
              <a:rPr lang="en-US" baseline="0" dirty="0" smtClean="0">
                <a:latin typeface="+mj-lt"/>
              </a:rPr>
              <a:t>He is probably growling and if we could see the rest of his body we might notice that the hair on his back or neck is standing up. </a:t>
            </a:r>
            <a:endParaRPr lang="en-US" dirty="0" smtClean="0">
              <a:latin typeface="+mj-lt"/>
            </a:endParaRPr>
          </a:p>
        </p:txBody>
      </p:sp>
      <p:sp>
        <p:nvSpPr>
          <p:cNvPr id="62468" name="Slide Number Placeholder 3"/>
          <p:cNvSpPr>
            <a:spLocks noGrp="1"/>
          </p:cNvSpPr>
          <p:nvPr>
            <p:ph type="sldNum" sz="quarter" idx="5"/>
          </p:nvPr>
        </p:nvSpPr>
        <p:spPr/>
        <p:txBody>
          <a:bodyPr/>
          <a:lstStyle/>
          <a:p>
            <a:pPr>
              <a:defRPr/>
            </a:pPr>
            <a:fld id="{A5369407-FC16-4A57-A8AC-B8D6FA6B94E2}" type="slidenum">
              <a:rPr lang="en-US" smtClean="0">
                <a:latin typeface="Times New Roman" pitchFamily="18" charset="0"/>
              </a:rPr>
              <a:pPr>
                <a:defRPr/>
              </a:pPr>
              <a:t>41</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81000" y="685800"/>
            <a:ext cx="6096000" cy="3429000"/>
          </a:xfrm>
          <a:ln/>
        </p:spPr>
      </p:sp>
      <p:sp>
        <p:nvSpPr>
          <p:cNvPr id="65539"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This is a dog who is also not happy and he is showing us that he is Scared Dog. He is making himself look smaller, and you can see the whites of his eyes. His ears are pulled back, and he looks very worried about what is going on around</a:t>
            </a:r>
            <a:r>
              <a:rPr lang="en-US" baseline="0" dirty="0" smtClean="0">
                <a:latin typeface="+mj-lt"/>
              </a:rPr>
              <a:t> him.</a:t>
            </a:r>
            <a:endParaRPr lang="en-US" dirty="0" smtClean="0">
              <a:latin typeface="+mj-lt"/>
            </a:endParaRPr>
          </a:p>
        </p:txBody>
      </p:sp>
      <p:sp>
        <p:nvSpPr>
          <p:cNvPr id="63492" name="Slide Number Placeholder 3"/>
          <p:cNvSpPr>
            <a:spLocks noGrp="1"/>
          </p:cNvSpPr>
          <p:nvPr>
            <p:ph type="sldNum" sz="quarter" idx="5"/>
          </p:nvPr>
        </p:nvSpPr>
        <p:spPr/>
        <p:txBody>
          <a:bodyPr/>
          <a:lstStyle/>
          <a:p>
            <a:pPr>
              <a:defRPr/>
            </a:pPr>
            <a:fld id="{5DC95624-3C10-4C70-B743-E829B5835108}" type="slidenum">
              <a:rPr lang="en-US" smtClean="0">
                <a:latin typeface="Times New Roman" pitchFamily="18" charset="0"/>
              </a:rPr>
              <a:pPr>
                <a:defRPr/>
              </a:pPr>
              <a:t>42</a:t>
            </a:fld>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A really big lesson</a:t>
            </a:r>
            <a:r>
              <a:rPr lang="en-US" baseline="0" dirty="0" smtClean="0"/>
              <a:t> for us: never approach a dog that is scared or threatening.</a:t>
            </a:r>
          </a:p>
          <a:p>
            <a:r>
              <a:rPr lang="en-US" baseline="0" dirty="0" smtClean="0"/>
              <a:t>Trying to get closer to a dog that is scared or threatening can result in a bite.</a:t>
            </a:r>
          </a:p>
          <a:p>
            <a:r>
              <a:rPr lang="en-US" baseline="0" dirty="0" smtClean="0"/>
              <a:t>Leave the dog alone.</a:t>
            </a:r>
            <a:endParaRPr lang="en-US" dirty="0"/>
          </a:p>
        </p:txBody>
      </p:sp>
      <p:sp>
        <p:nvSpPr>
          <p:cNvPr id="4" name="Slide Number Placeholder 3"/>
          <p:cNvSpPr>
            <a:spLocks noGrp="1"/>
          </p:cNvSpPr>
          <p:nvPr>
            <p:ph type="sldNum" sz="quarter" idx="10"/>
          </p:nvPr>
        </p:nvSpPr>
        <p:spPr/>
        <p:txBody>
          <a:bodyPr/>
          <a:lstStyle/>
          <a:p>
            <a:pPr>
              <a:defRPr/>
            </a:pPr>
            <a:fld id="{A7704D57-EAB1-4AAB-A7CF-88BA352E0E1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85800"/>
            <a:ext cx="6096000" cy="3429000"/>
          </a:xfrm>
          <a:ln/>
        </p:spPr>
      </p:sp>
      <p:sp>
        <p:nvSpPr>
          <p:cNvPr id="66563" name="Notes Placeholder 2"/>
          <p:cNvSpPr>
            <a:spLocks noGrp="1"/>
          </p:cNvSpPr>
          <p:nvPr>
            <p:ph type="body" idx="1"/>
          </p:nvPr>
        </p:nvSpPr>
        <p:spPr>
          <a:noFill/>
          <a:ln/>
        </p:spPr>
        <p:txBody>
          <a:bodyPr/>
          <a:lstStyle/>
          <a:p>
            <a:endParaRPr lang="en-US" dirty="0" smtClean="0">
              <a:latin typeface="Times New Roman" pitchFamily="18" charset="0"/>
            </a:endParaRPr>
          </a:p>
          <a:p>
            <a:endParaRPr lang="en-US" dirty="0" smtClean="0">
              <a:latin typeface="Times New Roman" pitchFamily="18" charset="0"/>
            </a:endParaRPr>
          </a:p>
          <a:p>
            <a:r>
              <a:rPr lang="en-US" dirty="0" smtClean="0">
                <a:latin typeface="+mj-lt"/>
              </a:rPr>
              <a:t>Please read text</a:t>
            </a:r>
          </a:p>
        </p:txBody>
      </p:sp>
      <p:sp>
        <p:nvSpPr>
          <p:cNvPr id="64516" name="Slide Number Placeholder 3"/>
          <p:cNvSpPr>
            <a:spLocks noGrp="1"/>
          </p:cNvSpPr>
          <p:nvPr>
            <p:ph type="sldNum" sz="quarter" idx="5"/>
          </p:nvPr>
        </p:nvSpPr>
        <p:spPr/>
        <p:txBody>
          <a:bodyPr/>
          <a:lstStyle/>
          <a:p>
            <a:pPr>
              <a:defRPr/>
            </a:pPr>
            <a:fld id="{F6783C9A-2D51-4741-99F3-D1E8DB661646}" type="slidenum">
              <a:rPr lang="en-US" smtClean="0">
                <a:latin typeface="Times New Roman" pitchFamily="18" charset="0"/>
              </a:rPr>
              <a:pPr>
                <a:defRPr/>
              </a:pPr>
              <a:t>44</a:t>
            </a:fld>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p:txBody>
          <a:bodyPr/>
          <a:lstStyle/>
          <a:p>
            <a:pPr>
              <a:defRPr/>
            </a:pPr>
            <a:fld id="{13C7A75E-6853-41CE-A8ED-D5A83787C7FA}" type="slidenum">
              <a:rPr lang="en-US" smtClean="0">
                <a:latin typeface="Times New Roman" pitchFamily="18" charset="0"/>
              </a:rPr>
              <a:pPr>
                <a:defRPr/>
              </a:pPr>
              <a:t>45</a:t>
            </a:fld>
            <a:endParaRPr lang="en-US" smtClean="0">
              <a:latin typeface="Times New Roman" pitchFamily="18" charset="0"/>
            </a:endParaRPr>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 this dog</a:t>
            </a:r>
            <a:r>
              <a:rPr lang="en-US" baseline="0" dirty="0" smtClean="0">
                <a:latin typeface="+mj-lt"/>
              </a:rPr>
              <a:t> Happy, Scared, or Threatening?</a:t>
            </a:r>
          </a:p>
          <a:p>
            <a:pPr eaLnBrk="1" hangingPunct="1"/>
            <a:r>
              <a:rPr lang="en-US" baseline="0" dirty="0" smtClean="0">
                <a:latin typeface="+mj-lt"/>
              </a:rPr>
              <a:t>What do you see?</a:t>
            </a:r>
          </a:p>
          <a:p>
            <a:pPr eaLnBrk="1" hangingPunct="1"/>
            <a:endParaRPr lang="en-US" baseline="0" dirty="0" smtClean="0">
              <a:latin typeface="+mj-lt"/>
            </a:endParaRPr>
          </a:p>
          <a:p>
            <a:pPr eaLnBrk="1" hangingPunct="1"/>
            <a:r>
              <a:rPr lang="en-US" baseline="0" dirty="0" smtClean="0">
                <a:latin typeface="+mj-lt"/>
              </a:rPr>
              <a:t>(Ears back, stiff, teeth bared, fish eye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mj-lt"/>
              </a:rPr>
              <a:t>Answer is C)</a:t>
            </a:r>
            <a:endParaRPr lang="en-US" dirty="0" smtClean="0">
              <a:latin typeface="+mj-lt"/>
            </a:endParaRPr>
          </a:p>
          <a:p>
            <a:pPr eaLnBrk="1" hangingPunct="1"/>
            <a:endParaRPr lang="en-US" baseline="0" dirty="0" smtClean="0">
              <a:latin typeface="+mj-l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381000" y="685800"/>
            <a:ext cx="6096000" cy="3429000"/>
          </a:xfrm>
          <a:ln/>
        </p:spPr>
      </p:sp>
      <p:sp>
        <p:nvSpPr>
          <p:cNvPr id="68611"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 this dog</a:t>
            </a:r>
            <a:r>
              <a:rPr lang="en-US" baseline="0" dirty="0" smtClean="0">
                <a:latin typeface="+mj-lt"/>
              </a:rPr>
              <a:t> Happy, Scared, or Threatening?</a:t>
            </a:r>
          </a:p>
          <a:p>
            <a:pPr eaLnBrk="1" hangingPunct="1"/>
            <a:r>
              <a:rPr lang="en-US" baseline="0" dirty="0" smtClean="0">
                <a:latin typeface="+mj-lt"/>
              </a:rPr>
              <a:t>What do you see?</a:t>
            </a:r>
          </a:p>
          <a:p>
            <a:pPr eaLnBrk="1" hangingPunct="1"/>
            <a:endParaRPr lang="en-US" baseline="0" dirty="0" smtClean="0">
              <a:latin typeface="+mj-lt"/>
            </a:endParaRPr>
          </a:p>
          <a:p>
            <a:pPr eaLnBrk="1" hangingPunct="1"/>
            <a:r>
              <a:rPr lang="en-US" baseline="0" dirty="0" smtClean="0">
                <a:latin typeface="+mj-lt"/>
              </a:rPr>
              <a:t>(Smaller, ears back, tense, staring</a:t>
            </a:r>
          </a:p>
          <a:p>
            <a:pPr eaLnBrk="1" hangingPunct="1"/>
            <a:r>
              <a:rPr lang="en-US" baseline="0" dirty="0" smtClean="0">
                <a:latin typeface="+mj-lt"/>
              </a:rPr>
              <a:t>Answer is B)</a:t>
            </a:r>
          </a:p>
        </p:txBody>
      </p:sp>
      <p:sp>
        <p:nvSpPr>
          <p:cNvPr id="66564" name="Slide Number Placeholder 3"/>
          <p:cNvSpPr>
            <a:spLocks noGrp="1"/>
          </p:cNvSpPr>
          <p:nvPr>
            <p:ph type="sldNum" sz="quarter" idx="5"/>
          </p:nvPr>
        </p:nvSpPr>
        <p:spPr/>
        <p:txBody>
          <a:bodyPr/>
          <a:lstStyle/>
          <a:p>
            <a:pPr>
              <a:defRPr/>
            </a:pPr>
            <a:fld id="{CE794267-1C9D-46FD-BFA5-28A73300704E}" type="slidenum">
              <a:rPr lang="en-US" smtClean="0">
                <a:latin typeface="Times New Roman" pitchFamily="18" charset="0"/>
              </a:rPr>
              <a:pPr>
                <a:defRPr/>
              </a:pPr>
              <a:t>46</a:t>
            </a:fld>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 this dog</a:t>
            </a:r>
            <a:r>
              <a:rPr lang="en-US" baseline="0" dirty="0" smtClean="0">
                <a:latin typeface="+mj-lt"/>
              </a:rPr>
              <a:t> Happy, Scared, or Threatening?</a:t>
            </a:r>
          </a:p>
          <a:p>
            <a:pPr eaLnBrk="1" hangingPunct="1"/>
            <a:r>
              <a:rPr lang="en-US" baseline="0" dirty="0" smtClean="0">
                <a:latin typeface="+mj-lt"/>
              </a:rPr>
              <a:t>What do you see?</a:t>
            </a:r>
          </a:p>
          <a:p>
            <a:pPr eaLnBrk="1" hangingPunct="1"/>
            <a:endParaRPr lang="en-US" baseline="0" dirty="0" smtClean="0">
              <a:latin typeface="+mj-lt"/>
            </a:endParaRPr>
          </a:p>
          <a:p>
            <a:pPr eaLnBrk="1" hangingPunct="1"/>
            <a:r>
              <a:rPr lang="en-US" baseline="0" dirty="0" smtClean="0">
                <a:latin typeface="+mj-lt"/>
              </a:rPr>
              <a:t>(Soft face, mouth slightly open, no wrinkles on face</a:t>
            </a:r>
          </a:p>
          <a:p>
            <a:pPr eaLnBrk="1" hangingPunct="1"/>
            <a:r>
              <a:rPr lang="en-US" baseline="0" dirty="0" smtClean="0">
                <a:latin typeface="+mj-lt"/>
              </a:rPr>
              <a:t>Answer is A)</a:t>
            </a:r>
            <a:endParaRPr lang="en-US" dirty="0" smtClean="0">
              <a:latin typeface="+mj-lt"/>
            </a:endParaRPr>
          </a:p>
        </p:txBody>
      </p:sp>
      <p:sp>
        <p:nvSpPr>
          <p:cNvPr id="67588" name="Slide Number Placeholder 3"/>
          <p:cNvSpPr>
            <a:spLocks noGrp="1"/>
          </p:cNvSpPr>
          <p:nvPr>
            <p:ph type="sldNum" sz="quarter" idx="5"/>
          </p:nvPr>
        </p:nvSpPr>
        <p:spPr/>
        <p:txBody>
          <a:bodyPr/>
          <a:lstStyle/>
          <a:p>
            <a:pPr>
              <a:defRPr/>
            </a:pPr>
            <a:fld id="{34F4819D-5E40-4557-8FE5-380397D366DF}" type="slidenum">
              <a:rPr lang="en-US" smtClean="0">
                <a:latin typeface="Times New Roman" pitchFamily="18" charset="0"/>
              </a:rPr>
              <a:pPr>
                <a:defRPr/>
              </a:pPr>
              <a:t>47</a:t>
            </a:fld>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 this dog</a:t>
            </a:r>
            <a:r>
              <a:rPr lang="en-US" baseline="0" dirty="0" smtClean="0">
                <a:latin typeface="+mj-lt"/>
              </a:rPr>
              <a:t> Happy, Scared, or Threatening?</a:t>
            </a:r>
          </a:p>
          <a:p>
            <a:pPr eaLnBrk="1" hangingPunct="1"/>
            <a:r>
              <a:rPr lang="en-US" baseline="0" dirty="0" smtClean="0">
                <a:latin typeface="+mj-lt"/>
              </a:rPr>
              <a:t>What do you see?</a:t>
            </a:r>
          </a:p>
          <a:p>
            <a:pPr eaLnBrk="1" hangingPunct="1"/>
            <a:endParaRPr lang="en-US" baseline="0" dirty="0" smtClean="0">
              <a:latin typeface="+mj-lt"/>
            </a:endParaRPr>
          </a:p>
          <a:p>
            <a:pPr eaLnBrk="1" hangingPunct="1"/>
            <a:r>
              <a:rPr lang="en-US" baseline="0" dirty="0" smtClean="0">
                <a:latin typeface="+mj-lt"/>
              </a:rPr>
              <a:t>(Hiding, smaller, wrinkled face, fish eye and looks like he may be growling</a:t>
            </a:r>
          </a:p>
          <a:p>
            <a:pPr eaLnBrk="1" hangingPunct="1"/>
            <a:r>
              <a:rPr lang="en-US" baseline="0" dirty="0" smtClean="0">
                <a:latin typeface="+mj-lt"/>
              </a:rPr>
              <a:t>Answer is B)</a:t>
            </a:r>
            <a:endParaRPr lang="en-US" dirty="0" smtClean="0">
              <a:latin typeface="+mj-lt"/>
            </a:endParaRPr>
          </a:p>
        </p:txBody>
      </p:sp>
      <p:sp>
        <p:nvSpPr>
          <p:cNvPr id="68612" name="Slide Number Placeholder 3"/>
          <p:cNvSpPr>
            <a:spLocks noGrp="1"/>
          </p:cNvSpPr>
          <p:nvPr>
            <p:ph type="sldNum" sz="quarter" idx="5"/>
          </p:nvPr>
        </p:nvSpPr>
        <p:spPr/>
        <p:txBody>
          <a:bodyPr/>
          <a:lstStyle/>
          <a:p>
            <a:pPr>
              <a:defRPr/>
            </a:pPr>
            <a:fld id="{61E3FBCA-A49C-4533-AB11-C875FBC9369D}" type="slidenum">
              <a:rPr lang="en-US" smtClean="0">
                <a:latin typeface="Times New Roman" pitchFamily="18" charset="0"/>
              </a:rPr>
              <a:pPr>
                <a:defRPr/>
              </a:pPr>
              <a:t>48</a:t>
            </a:fld>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381000" y="685800"/>
            <a:ext cx="6096000" cy="3429000"/>
          </a:xfrm>
          <a:ln/>
        </p:spPr>
      </p:sp>
      <p:sp>
        <p:nvSpPr>
          <p:cNvPr id="71683"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 this dog</a:t>
            </a:r>
            <a:r>
              <a:rPr lang="en-US" baseline="0" dirty="0" smtClean="0">
                <a:latin typeface="+mj-lt"/>
              </a:rPr>
              <a:t> Happy, Scared, or Threatening?</a:t>
            </a:r>
          </a:p>
          <a:p>
            <a:pPr eaLnBrk="1" hangingPunct="1"/>
            <a:r>
              <a:rPr lang="en-US" baseline="0" dirty="0" smtClean="0">
                <a:latin typeface="+mj-lt"/>
              </a:rPr>
              <a:t>What do you see?</a:t>
            </a:r>
          </a:p>
          <a:p>
            <a:pPr eaLnBrk="1" hangingPunct="1"/>
            <a:endParaRPr lang="en-US" baseline="0" dirty="0" smtClean="0">
              <a:latin typeface="+mj-lt"/>
            </a:endParaRPr>
          </a:p>
          <a:p>
            <a:pPr eaLnBrk="1" hangingPunct="1"/>
            <a:r>
              <a:rPr lang="en-US" baseline="0" dirty="0" smtClean="0">
                <a:latin typeface="+mj-lt"/>
              </a:rPr>
              <a:t>(Ears are floppy and hanging forward, soft eyes, mouth open, relaxed face</a:t>
            </a:r>
          </a:p>
          <a:p>
            <a:pPr eaLnBrk="1" hangingPunct="1"/>
            <a:r>
              <a:rPr lang="en-US" baseline="0" dirty="0" smtClean="0">
                <a:latin typeface="+mj-lt"/>
              </a:rPr>
              <a:t>Answer is A)</a:t>
            </a:r>
            <a:endParaRPr lang="en-US" dirty="0" smtClean="0">
              <a:latin typeface="+mj-lt"/>
            </a:endParaRPr>
          </a:p>
        </p:txBody>
      </p:sp>
      <p:sp>
        <p:nvSpPr>
          <p:cNvPr id="69636" name="Slide Number Placeholder 3"/>
          <p:cNvSpPr>
            <a:spLocks noGrp="1"/>
          </p:cNvSpPr>
          <p:nvPr>
            <p:ph type="sldNum" sz="quarter" idx="5"/>
          </p:nvPr>
        </p:nvSpPr>
        <p:spPr/>
        <p:txBody>
          <a:bodyPr/>
          <a:lstStyle/>
          <a:p>
            <a:pPr>
              <a:defRPr/>
            </a:pPr>
            <a:fld id="{C8799CD8-59B8-4A3D-AB46-5C6C094F8D79}" type="slidenum">
              <a:rPr lang="en-US" smtClean="0">
                <a:latin typeface="Times New Roman" pitchFamily="18" charset="0"/>
              </a:rPr>
              <a:pPr>
                <a:defRPr/>
              </a:pPr>
              <a:t>49</a:t>
            </a:fld>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smtClean="0"/>
          </a:p>
          <a:p>
            <a:r>
              <a:rPr lang="en-US" smtClean="0"/>
              <a:t>Please </a:t>
            </a:r>
            <a:r>
              <a:rPr lang="en-US" dirty="0" smtClean="0"/>
              <a:t>read text</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5</a:t>
            </a:fld>
            <a:endParaRPr lang="en-US"/>
          </a:p>
        </p:txBody>
      </p:sp>
    </p:spTree>
    <p:extLst>
      <p:ext uri="{BB962C8B-B14F-4D97-AF65-F5344CB8AC3E}">
        <p14:creationId xmlns:p14="http://schemas.microsoft.com/office/powerpoint/2010/main" val="2392588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381000" y="685800"/>
            <a:ext cx="6096000" cy="3429000"/>
          </a:xfrm>
          <a:ln/>
        </p:spPr>
      </p:sp>
      <p:sp>
        <p:nvSpPr>
          <p:cNvPr id="78851"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a:t>
            </a:r>
            <a:r>
              <a:rPr lang="en-US" baseline="0" dirty="0" smtClean="0">
                <a:latin typeface="+mj-lt"/>
              </a:rPr>
              <a:t> it okay to pet a dog through a fence or that is tied up?</a:t>
            </a:r>
          </a:p>
          <a:p>
            <a:pPr eaLnBrk="1" hangingPunct="1"/>
            <a:r>
              <a:rPr lang="en-US" dirty="0" smtClean="0">
                <a:latin typeface="+mj-lt"/>
              </a:rPr>
              <a:t>Never ever!</a:t>
            </a:r>
          </a:p>
          <a:p>
            <a:pPr eaLnBrk="1" hangingPunct="1"/>
            <a:r>
              <a:rPr lang="en-US" dirty="0" smtClean="0">
                <a:latin typeface="+mj-lt"/>
              </a:rPr>
              <a:t>He may feel you are in his space.</a:t>
            </a:r>
          </a:p>
          <a:p>
            <a:pPr eaLnBrk="1" hangingPunct="1"/>
            <a:r>
              <a:rPr lang="en-US" dirty="0" smtClean="0">
                <a:latin typeface="Times New Roman" pitchFamily="18" charset="0"/>
              </a:rPr>
              <a:t>What should you do?</a:t>
            </a:r>
          </a:p>
          <a:p>
            <a:pPr eaLnBrk="1" hangingPunct="1"/>
            <a:r>
              <a:rPr lang="en-US" dirty="0" smtClean="0">
                <a:latin typeface="Times New Roman" pitchFamily="18" charset="0"/>
              </a:rPr>
              <a:t>Walk on by</a:t>
            </a:r>
            <a:r>
              <a:rPr lang="en-US" baseline="0" dirty="0" smtClean="0">
                <a:latin typeface="Times New Roman" pitchFamily="18" charset="0"/>
              </a:rPr>
              <a:t> and don</a:t>
            </a:r>
            <a:r>
              <a:rPr lang="mr-IN" baseline="0" dirty="0" smtClean="0">
                <a:latin typeface="Times New Roman" pitchFamily="18" charset="0"/>
              </a:rPr>
              <a:t>’</a:t>
            </a:r>
            <a:r>
              <a:rPr lang="en-US" baseline="0" dirty="0" smtClean="0">
                <a:latin typeface="Times New Roman" pitchFamily="18" charset="0"/>
              </a:rPr>
              <a:t>t stare at the dog!</a:t>
            </a:r>
            <a:endParaRPr lang="en-US" dirty="0" smtClean="0">
              <a:latin typeface="Times New Roman" pitchFamily="18" charset="0"/>
            </a:endParaRPr>
          </a:p>
        </p:txBody>
      </p:sp>
      <p:sp>
        <p:nvSpPr>
          <p:cNvPr id="76804" name="Slide Number Placeholder 3"/>
          <p:cNvSpPr>
            <a:spLocks noGrp="1"/>
          </p:cNvSpPr>
          <p:nvPr>
            <p:ph type="sldNum" sz="quarter" idx="5"/>
          </p:nvPr>
        </p:nvSpPr>
        <p:spPr/>
        <p:txBody>
          <a:bodyPr/>
          <a:lstStyle/>
          <a:p>
            <a:pPr>
              <a:defRPr/>
            </a:pPr>
            <a:fld id="{00A850DD-732F-472F-9F6E-73627AB223CF}" type="slidenum">
              <a:rPr lang="en-US" smtClean="0">
                <a:latin typeface="Times New Roman" pitchFamily="18" charset="0"/>
              </a:rPr>
              <a:pPr>
                <a:defRPr/>
              </a:pPr>
              <a:t>50</a:t>
            </a:fld>
            <a:endParaRPr lang="en-US"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381000" y="685800"/>
            <a:ext cx="6096000" cy="3429000"/>
          </a:xfrm>
          <a:ln/>
        </p:spPr>
      </p:sp>
      <p:sp>
        <p:nvSpPr>
          <p:cNvPr id="78851" name="Notes Placeholder 2"/>
          <p:cNvSpPr>
            <a:spLocks noGrp="1"/>
          </p:cNvSpPr>
          <p:nvPr>
            <p:ph type="body" idx="1"/>
          </p:nvPr>
        </p:nvSpPr>
        <p:spPr>
          <a:noFill/>
          <a:ln/>
        </p:spPr>
        <p:txBody>
          <a:bodyPr/>
          <a:lstStyle/>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mj-lt"/>
              </a:rPr>
              <a:t>Is</a:t>
            </a:r>
            <a:r>
              <a:rPr lang="en-US" baseline="0" dirty="0" smtClean="0">
                <a:latin typeface="+mj-lt"/>
              </a:rPr>
              <a:t> it okay to pet a dog who is injured or not feeling well?</a:t>
            </a:r>
          </a:p>
          <a:p>
            <a:pPr eaLnBrk="1" hangingPunct="1"/>
            <a:r>
              <a:rPr lang="en-US" dirty="0" smtClean="0">
                <a:latin typeface="+mj-lt"/>
              </a:rPr>
              <a:t>Never ever!</a:t>
            </a:r>
          </a:p>
          <a:p>
            <a:pPr eaLnBrk="1" hangingPunct="1"/>
            <a:r>
              <a:rPr lang="en-US" dirty="0" smtClean="0">
                <a:latin typeface="+mj-lt"/>
              </a:rPr>
              <a:t>Dogs who are hurt or don</a:t>
            </a:r>
            <a:r>
              <a:rPr lang="mr-IN" dirty="0" smtClean="0">
                <a:latin typeface="+mj-lt"/>
              </a:rPr>
              <a:t>’</a:t>
            </a:r>
            <a:r>
              <a:rPr lang="en-US" dirty="0" smtClean="0">
                <a:latin typeface="+mj-lt"/>
              </a:rPr>
              <a:t>t feel well want to be left alone.</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
        <p:nvSpPr>
          <p:cNvPr id="76804" name="Slide Number Placeholder 3"/>
          <p:cNvSpPr>
            <a:spLocks noGrp="1"/>
          </p:cNvSpPr>
          <p:nvPr>
            <p:ph type="sldNum" sz="quarter" idx="5"/>
          </p:nvPr>
        </p:nvSpPr>
        <p:spPr/>
        <p:txBody>
          <a:bodyPr/>
          <a:lstStyle/>
          <a:p>
            <a:pPr>
              <a:defRPr/>
            </a:pPr>
            <a:fld id="{00A850DD-732F-472F-9F6E-73627AB223CF}" type="slidenum">
              <a:rPr lang="en-US" smtClean="0">
                <a:latin typeface="Times New Roman" pitchFamily="18" charset="0"/>
              </a:rPr>
              <a:pPr>
                <a:defRPr/>
              </a:pPr>
              <a:t>51</a:t>
            </a:fld>
            <a:endParaRPr 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p:spPr>
        <p:txBody>
          <a:bodyPr/>
          <a:lstStyle/>
          <a:p>
            <a:pPr eaLnBrk="1" hangingPunct="1"/>
            <a:endParaRPr lang="en-US" baseline="0" dirty="0" smtClean="0">
              <a:latin typeface="Times New Roman" pitchFamily="18" charset="0"/>
            </a:endParaRPr>
          </a:p>
          <a:p>
            <a:pPr eaLnBrk="1" hangingPunct="1"/>
            <a:endParaRPr lang="en-US" baseline="0" dirty="0" smtClean="0">
              <a:latin typeface="Times New Roman" pitchFamily="18" charset="0"/>
            </a:endParaRPr>
          </a:p>
          <a:p>
            <a:pPr eaLnBrk="1" hangingPunct="1"/>
            <a:r>
              <a:rPr lang="en-US" baseline="0" dirty="0" smtClean="0">
                <a:latin typeface="+mj-lt"/>
              </a:rPr>
              <a:t>Is it okay to pat a mother dog when she is with her puppies?</a:t>
            </a:r>
          </a:p>
          <a:p>
            <a:pPr eaLnBrk="1" hangingPunct="1"/>
            <a:r>
              <a:rPr lang="en-US" baseline="0" dirty="0" smtClean="0">
                <a:latin typeface="+mj-lt"/>
              </a:rPr>
              <a:t>The answer is NO! </a:t>
            </a:r>
            <a:r>
              <a:rPr lang="en-US" dirty="0" smtClean="0">
                <a:latin typeface="+mj-lt"/>
              </a:rPr>
              <a:t> Mother dogs</a:t>
            </a:r>
            <a:r>
              <a:rPr lang="en-US" baseline="0" dirty="0" smtClean="0">
                <a:latin typeface="+mj-lt"/>
              </a:rPr>
              <a:t> can be very worried about anyone coming too close to her and her puppies.</a:t>
            </a:r>
          </a:p>
          <a:p>
            <a:pPr eaLnBrk="1" hangingPunct="1"/>
            <a:r>
              <a:rPr lang="en-US" baseline="0" dirty="0" smtClean="0">
                <a:latin typeface="+mj-lt"/>
              </a:rPr>
              <a:t>Even though the puppies are really cute, leave Mom and the pups alone!</a:t>
            </a:r>
            <a:endParaRPr lang="en-US" dirty="0" smtClean="0">
              <a:latin typeface="+mj-lt"/>
            </a:endParaRPr>
          </a:p>
        </p:txBody>
      </p:sp>
      <p:sp>
        <p:nvSpPr>
          <p:cNvPr id="80900" name="Slide Number Placeholder 3"/>
          <p:cNvSpPr>
            <a:spLocks noGrp="1"/>
          </p:cNvSpPr>
          <p:nvPr>
            <p:ph type="sldNum" sz="quarter" idx="5"/>
          </p:nvPr>
        </p:nvSpPr>
        <p:spPr/>
        <p:txBody>
          <a:bodyPr/>
          <a:lstStyle/>
          <a:p>
            <a:pPr>
              <a:defRPr/>
            </a:pPr>
            <a:fld id="{0A86E3A8-2BA0-4EDE-8ABF-9A4B0CA5781C}" type="slidenum">
              <a:rPr lang="en-US" smtClean="0">
                <a:latin typeface="Times New Roman" pitchFamily="18" charset="0"/>
              </a:rPr>
              <a:pPr>
                <a:defRPr/>
              </a:pPr>
              <a:t>52</a:t>
            </a:fld>
            <a:endParaRPr 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Is it okay to touch a dog through an open car window?</a:t>
            </a:r>
          </a:p>
          <a:p>
            <a:r>
              <a:rPr lang="en-US" dirty="0" smtClean="0"/>
              <a:t>The</a:t>
            </a:r>
            <a:r>
              <a:rPr lang="en-US" baseline="0" dirty="0" smtClean="0"/>
              <a:t> answer is NO! </a:t>
            </a:r>
            <a:r>
              <a:rPr lang="en-US" dirty="0" smtClean="0"/>
              <a:t>Never</a:t>
            </a:r>
            <a:r>
              <a:rPr lang="en-US" baseline="0" dirty="0" smtClean="0"/>
              <a:t> ever pat a dog through a car window.</a:t>
            </a:r>
          </a:p>
          <a:p>
            <a:r>
              <a:rPr lang="en-US" baseline="0" dirty="0" smtClean="0"/>
              <a:t>The dog may feel you are invading his space. He may also be extra worried if his owner is not there so he may be very scared or threatening.</a:t>
            </a:r>
          </a:p>
          <a:p>
            <a:r>
              <a:rPr lang="en-US" baseline="0" dirty="0" smtClean="0"/>
              <a:t>What should you do? </a:t>
            </a:r>
          </a:p>
          <a:p>
            <a:r>
              <a:rPr lang="en-US" baseline="0" dirty="0" smtClean="0"/>
              <a:t>Walk on by!</a:t>
            </a:r>
          </a:p>
        </p:txBody>
      </p:sp>
      <p:sp>
        <p:nvSpPr>
          <p:cNvPr id="4" name="Slide Number Placeholder 3"/>
          <p:cNvSpPr>
            <a:spLocks noGrp="1"/>
          </p:cNvSpPr>
          <p:nvPr>
            <p:ph type="sldNum" sz="quarter" idx="10"/>
          </p:nvPr>
        </p:nvSpPr>
        <p:spPr/>
        <p:txBody>
          <a:bodyPr/>
          <a:lstStyle/>
          <a:p>
            <a:fld id="{4D044E1A-8B97-2A43-BE6D-667A1C4C7C18}" type="slidenum">
              <a:rPr lang="en-US" smtClean="0"/>
              <a:pPr/>
              <a:t>53</a:t>
            </a:fld>
            <a:endParaRPr lang="en-US"/>
          </a:p>
        </p:txBody>
      </p:sp>
    </p:spTree>
    <p:extLst>
      <p:ext uri="{BB962C8B-B14F-4D97-AF65-F5344CB8AC3E}">
        <p14:creationId xmlns:p14="http://schemas.microsoft.com/office/powerpoint/2010/main" val="2096146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just</a:t>
            </a:r>
            <a:r>
              <a:rPr lang="en-US" sz="1200" kern="1200" baseline="0" dirty="0" smtClean="0">
                <a:solidFill>
                  <a:schemeClr val="tx1"/>
                </a:solidFill>
                <a:latin typeface="+mn-lt"/>
                <a:ea typeface="+mn-ea"/>
                <a:cs typeface="+mn-cs"/>
              </a:rPr>
              <a:t> to review The Safe Game if you meet a loose dog</a:t>
            </a:r>
          </a:p>
          <a:p>
            <a:r>
              <a:rPr lang="en-US" sz="1200" kern="1200" baseline="0" dirty="0" smtClean="0">
                <a:solidFill>
                  <a:schemeClr val="tx1"/>
                </a:solidFill>
                <a:latin typeface="+mn-lt"/>
                <a:ea typeface="+mn-ea"/>
                <a:cs typeface="+mn-cs"/>
              </a:rPr>
              <a:t>Stay still</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arms crossed</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face away</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eyes down.</a:t>
            </a:r>
          </a:p>
          <a:p>
            <a:r>
              <a:rPr lang="en-US" sz="1200" kern="1200" baseline="0" dirty="0" smtClean="0">
                <a:solidFill>
                  <a:schemeClr val="tx1"/>
                </a:solidFill>
                <a:latin typeface="+mn-lt"/>
                <a:ea typeface="+mn-ea"/>
                <a:cs typeface="+mn-cs"/>
              </a:rPr>
              <a:t>Be very quiet and boring and the dog </a:t>
            </a:r>
            <a:r>
              <a:rPr lang="en-US" sz="1200" kern="1200" baseline="0" smtClean="0">
                <a:solidFill>
                  <a:schemeClr val="tx1"/>
                </a:solidFill>
                <a:latin typeface="+mn-lt"/>
                <a:ea typeface="+mn-ea"/>
                <a:cs typeface="+mn-cs"/>
              </a:rPr>
              <a:t>will lose </a:t>
            </a:r>
            <a:r>
              <a:rPr lang="en-US" sz="1200" kern="1200" baseline="0" dirty="0" smtClean="0">
                <a:solidFill>
                  <a:schemeClr val="tx1"/>
                </a:solidFill>
                <a:latin typeface="+mn-lt"/>
                <a:ea typeface="+mn-ea"/>
                <a:cs typeface="+mn-cs"/>
              </a:rPr>
              <a:t>interest.</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So..to</a:t>
            </a:r>
            <a:r>
              <a:rPr lang="en-US" sz="1200" b="0" i="0" kern="1200" baseline="0" dirty="0" smtClean="0">
                <a:solidFill>
                  <a:schemeClr val="tx1"/>
                </a:solidFill>
                <a:latin typeface="+mn-lt"/>
                <a:ea typeface="+mn-ea"/>
                <a:cs typeface="+mn-cs"/>
              </a:rPr>
              <a:t> review </a:t>
            </a:r>
          </a:p>
          <a:p>
            <a:r>
              <a:rPr lang="en-US" sz="1200" b="0" i="0" kern="1200" baseline="0" dirty="0" smtClean="0">
                <a:solidFill>
                  <a:schemeClr val="tx1"/>
                </a:solidFill>
                <a:latin typeface="+mn-lt"/>
                <a:ea typeface="+mn-ea"/>
                <a:cs typeface="+mn-cs"/>
              </a:rPr>
              <a:t>Soft touch but not too </a:t>
            </a:r>
            <a:r>
              <a:rPr lang="en-US" sz="1200" b="0" i="0" kern="1200" baseline="0" dirty="0" err="1" smtClean="0">
                <a:solidFill>
                  <a:schemeClr val="tx1"/>
                </a:solidFill>
                <a:latin typeface="+mn-lt"/>
                <a:ea typeface="+mn-ea"/>
                <a:cs typeface="+mn-cs"/>
              </a:rPr>
              <a:t>much..pat</a:t>
            </a:r>
            <a:r>
              <a:rPr lang="en-US" sz="1200" b="0" i="0" kern="1200" baseline="0" dirty="0" smtClean="0">
                <a:solidFill>
                  <a:schemeClr val="tx1"/>
                </a:solidFill>
                <a:latin typeface="+mn-lt"/>
                <a:ea typeface="+mn-ea"/>
                <a:cs typeface="+mn-cs"/>
              </a:rPr>
              <a:t> gently and don</a:t>
            </a:r>
            <a:r>
              <a:rPr lang="mr-IN" sz="1200" b="0" i="0" kern="1200" baseline="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t hug!</a:t>
            </a:r>
          </a:p>
          <a:p>
            <a:r>
              <a:rPr lang="en-US" sz="1200" b="0" i="0" kern="1200" baseline="0" dirty="0" smtClean="0">
                <a:solidFill>
                  <a:schemeClr val="tx1"/>
                </a:solidFill>
                <a:latin typeface="+mn-lt"/>
                <a:ea typeface="+mn-ea"/>
                <a:cs typeface="+mn-cs"/>
              </a:rPr>
              <a:t>Let the dog decide if he has had enough patting and wants to be left alone.</a:t>
            </a:r>
          </a:p>
          <a:p>
            <a:r>
              <a:rPr lang="en-US" sz="1200" b="0" i="0" kern="1200" baseline="0" dirty="0" smtClean="0">
                <a:solidFill>
                  <a:schemeClr val="tx1"/>
                </a:solidFill>
                <a:latin typeface="+mn-lt"/>
                <a:ea typeface="+mn-ea"/>
                <a:cs typeface="+mn-cs"/>
              </a:rPr>
              <a:t>Be a Friend by never yelling, teasing, touching when eating or sleeping</a:t>
            </a:r>
          </a:p>
          <a:p>
            <a:r>
              <a:rPr lang="en-US" sz="1200" b="0" i="0" kern="1200" baseline="0" dirty="0" smtClean="0">
                <a:solidFill>
                  <a:schemeClr val="tx1"/>
                </a:solidFill>
                <a:latin typeface="+mn-lt"/>
                <a:ea typeface="+mn-ea"/>
                <a:cs typeface="+mn-cs"/>
              </a:rPr>
              <a:t>Enjoy the </a:t>
            </a:r>
            <a:r>
              <a:rPr lang="en-US" sz="1200" b="0" i="0" kern="1200" baseline="0" dirty="0" err="1" smtClean="0">
                <a:solidFill>
                  <a:schemeClr val="tx1"/>
                </a:solidFill>
                <a:latin typeface="+mn-lt"/>
                <a:ea typeface="+mn-ea"/>
                <a:cs typeface="+mn-cs"/>
              </a:rPr>
              <a:t>dog..but</a:t>
            </a:r>
            <a:r>
              <a:rPr lang="en-US" sz="1200" b="0" i="0" kern="1200" baseline="0" dirty="0" smtClean="0">
                <a:solidFill>
                  <a:schemeClr val="tx1"/>
                </a:solidFill>
                <a:latin typeface="+mn-lt"/>
                <a:ea typeface="+mn-ea"/>
                <a:cs typeface="+mn-cs"/>
              </a:rPr>
              <a:t> please do not dress her up! Remember that dogs have feelings and are not toys!</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Please</a:t>
            </a:r>
            <a:r>
              <a:rPr lang="en-US" sz="1200" kern="1200" baseline="0" dirty="0" smtClean="0">
                <a:solidFill>
                  <a:schemeClr val="tx1"/>
                </a:solidFill>
                <a:latin typeface="+mn-lt"/>
                <a:ea typeface="+mn-ea"/>
                <a:cs typeface="+mn-cs"/>
              </a:rPr>
              <a:t> read text.</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Thank you so much for paying</a:t>
            </a:r>
            <a:r>
              <a:rPr lang="en-US" sz="1200" kern="1200" baseline="0" dirty="0" smtClean="0">
                <a:solidFill>
                  <a:schemeClr val="tx1"/>
                </a:solidFill>
                <a:latin typeface="+mn-lt"/>
                <a:ea typeface="+mn-ea"/>
                <a:cs typeface="+mn-cs"/>
              </a:rPr>
              <a:t> attention today. Who has questions?</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Thank you </a:t>
            </a:r>
            <a:r>
              <a:rPr lang="en-US" baseline="0" dirty="0" smtClean="0"/>
              <a:t>to the Minnesota Veterinary Medical Association and Good Dog in a </a:t>
            </a:r>
            <a:r>
              <a:rPr lang="en-US" baseline="0" dirty="0" err="1" smtClean="0"/>
              <a:t>Box.com</a:t>
            </a:r>
            <a:r>
              <a:rPr lang="en-US" baseline="0" dirty="0" smtClean="0"/>
              <a:t> for providing some </a:t>
            </a:r>
            <a:r>
              <a:rPr lang="en-US" baseline="0" smtClean="0"/>
              <a:t>of the  </a:t>
            </a:r>
            <a:r>
              <a:rPr lang="en-US" baseline="0" dirty="0" smtClean="0"/>
              <a:t>content for our program.</a:t>
            </a:r>
          </a:p>
        </p:txBody>
      </p:sp>
      <p:sp>
        <p:nvSpPr>
          <p:cNvPr id="4" name="Slide Number Placeholder 3"/>
          <p:cNvSpPr>
            <a:spLocks noGrp="1"/>
          </p:cNvSpPr>
          <p:nvPr>
            <p:ph type="sldNum" sz="quarter" idx="10"/>
          </p:nvPr>
        </p:nvSpPr>
        <p:spPr/>
        <p:txBody>
          <a:bodyPr/>
          <a:lstStyle/>
          <a:p>
            <a:fld id="{4D044E1A-8B97-2A43-BE6D-667A1C4C7C18}" type="slidenum">
              <a:rPr lang="en-US" smtClean="0"/>
              <a:pPr/>
              <a:t>57</a:t>
            </a:fld>
            <a:endParaRPr lang="en-US"/>
          </a:p>
        </p:txBody>
      </p:sp>
    </p:spTree>
    <p:extLst>
      <p:ext uri="{BB962C8B-B14F-4D97-AF65-F5344CB8AC3E}">
        <p14:creationId xmlns:p14="http://schemas.microsoft.com/office/powerpoint/2010/main" val="376456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Let’s start out with what to do around a dog that you don’t know. </a:t>
            </a:r>
          </a:p>
          <a:p>
            <a:r>
              <a:rPr lang="en-US" sz="1200" kern="1200" dirty="0" smtClean="0">
                <a:solidFill>
                  <a:schemeClr val="tx1"/>
                </a:solidFill>
                <a:latin typeface="+mn-lt"/>
                <a:ea typeface="+mn-ea"/>
                <a:cs typeface="+mn-cs"/>
              </a:rPr>
              <a:t>What if you’re approached by a loose </a:t>
            </a:r>
            <a:r>
              <a:rPr lang="en-US" sz="1200" kern="1200" dirty="0" smtClean="0">
                <a:solidFill>
                  <a:schemeClr val="tx1"/>
                </a:solidFill>
                <a:latin typeface="+mn-lt"/>
                <a:ea typeface="+mn-ea"/>
                <a:cs typeface="+mn-cs"/>
              </a:rPr>
              <a:t>dog. </a:t>
            </a:r>
            <a:r>
              <a:rPr lang="en-US" sz="1200" kern="1200" dirty="0" smtClean="0">
                <a:solidFill>
                  <a:schemeClr val="tx1"/>
                </a:solidFill>
                <a:latin typeface="+mn-lt"/>
                <a:ea typeface="+mn-ea"/>
                <a:cs typeface="+mn-cs"/>
              </a:rPr>
              <a:t>Maybe you’re at the park or in your neighborhood </a:t>
            </a:r>
            <a:r>
              <a:rPr lang="en-US" sz="1200" kern="1200" dirty="0" smtClean="0">
                <a:solidFill>
                  <a:schemeClr val="tx1"/>
                </a:solidFill>
                <a:latin typeface="+mn-lt"/>
                <a:ea typeface="+mn-ea"/>
                <a:cs typeface="+mn-cs"/>
              </a:rPr>
              <a:t>or in </a:t>
            </a:r>
            <a:r>
              <a:rPr lang="en-US" sz="1200" kern="1200" dirty="0" smtClean="0">
                <a:solidFill>
                  <a:schemeClr val="tx1"/>
                </a:solidFill>
                <a:latin typeface="+mn-lt"/>
                <a:ea typeface="+mn-ea"/>
                <a:cs typeface="+mn-cs"/>
              </a:rPr>
              <a:t>your own back yard playing. What would</a:t>
            </a:r>
            <a:r>
              <a:rPr lang="en-US" sz="1200" kern="1200" baseline="0" dirty="0" smtClean="0">
                <a:solidFill>
                  <a:schemeClr val="tx1"/>
                </a:solidFill>
                <a:latin typeface="+mn-lt"/>
                <a:ea typeface="+mn-ea"/>
                <a:cs typeface="+mn-cs"/>
              </a:rPr>
              <a:t> you </a:t>
            </a:r>
            <a:r>
              <a:rPr lang="en-US" sz="1200" kern="1200" dirty="0" smtClean="0">
                <a:solidFill>
                  <a:schemeClr val="tx1"/>
                </a:solidFill>
                <a:latin typeface="+mn-lt"/>
                <a:ea typeface="+mn-ea"/>
                <a:cs typeface="+mn-cs"/>
              </a:rPr>
              <a:t>do</a:t>
            </a:r>
            <a:r>
              <a:rPr lang="en-US" sz="1200" kern="1200" baseline="0" dirty="0" smtClean="0">
                <a:solidFill>
                  <a:schemeClr val="tx1"/>
                </a:solidFill>
                <a:latin typeface="+mn-lt"/>
                <a:ea typeface="+mn-ea"/>
                <a:cs typeface="+mn-cs"/>
              </a:rPr>
              <a:t> if</a:t>
            </a:r>
            <a:r>
              <a:rPr lang="en-US" sz="1200" kern="1200" dirty="0" smtClean="0">
                <a:solidFill>
                  <a:schemeClr val="tx1"/>
                </a:solidFill>
                <a:latin typeface="+mn-lt"/>
                <a:ea typeface="+mn-ea"/>
                <a:cs typeface="+mn-cs"/>
              </a:rPr>
              <a:t> the dog was barking 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growling at</a:t>
            </a:r>
            <a:r>
              <a:rPr lang="en-US" sz="1200" kern="1200" baseline="0" dirty="0" smtClean="0">
                <a:solidFill>
                  <a:schemeClr val="tx1"/>
                </a:solidFill>
                <a:latin typeface="+mn-lt"/>
                <a:ea typeface="+mn-ea"/>
                <a:cs typeface="+mn-cs"/>
              </a:rPr>
              <a:t> you or chasing you?</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First of all, </a:t>
            </a:r>
            <a:r>
              <a:rPr lang="en-US" sz="1200" b="1" i="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never  approach a loose dog. No matter how cute the dog is, </a:t>
            </a:r>
            <a:r>
              <a:rPr lang="en-US" sz="1200" kern="1200" dirty="0" smtClean="0">
                <a:solidFill>
                  <a:schemeClr val="tx1"/>
                </a:solidFill>
                <a:latin typeface="+mn-lt"/>
                <a:ea typeface="+mn-ea"/>
                <a:cs typeface="+mn-cs"/>
              </a:rPr>
              <a:t>you</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should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find </a:t>
            </a:r>
            <a:r>
              <a:rPr lang="en-US" sz="1200" kern="1200" dirty="0" smtClean="0">
                <a:solidFill>
                  <a:schemeClr val="tx1"/>
                </a:solidFill>
                <a:latin typeface="+mn-lt"/>
                <a:ea typeface="+mn-ea"/>
                <a:cs typeface="+mn-cs"/>
              </a:rPr>
              <a:t>an adult and tell</a:t>
            </a:r>
            <a:r>
              <a:rPr lang="en-US" sz="1200" kern="1200" baseline="0" dirty="0" smtClean="0">
                <a:solidFill>
                  <a:schemeClr val="tx1"/>
                </a:solidFill>
                <a:latin typeface="+mn-lt"/>
                <a:ea typeface="+mn-ea"/>
                <a:cs typeface="+mn-cs"/>
              </a:rPr>
              <a:t> him or her</a:t>
            </a:r>
            <a:r>
              <a:rPr lang="en-US" sz="1200" kern="1200" dirty="0" smtClean="0">
                <a:solidFill>
                  <a:schemeClr val="tx1"/>
                </a:solidFill>
                <a:latin typeface="+mn-lt"/>
                <a:ea typeface="+mn-ea"/>
                <a:cs typeface="+mn-cs"/>
              </a:rPr>
              <a:t> about the dog.</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a loose dog chases you,</a:t>
            </a:r>
            <a:r>
              <a:rPr lang="en-US" sz="1200" kern="1200" baseline="0" dirty="0" smtClean="0">
                <a:solidFill>
                  <a:schemeClr val="tx1"/>
                </a:solidFill>
                <a:latin typeface="+mn-lt"/>
                <a:ea typeface="+mn-ea"/>
                <a:cs typeface="+mn-cs"/>
              </a:rPr>
              <a:t> y</a:t>
            </a:r>
            <a:r>
              <a:rPr lang="en-US" sz="1200" kern="1200" dirty="0" smtClean="0">
                <a:solidFill>
                  <a:schemeClr val="tx1"/>
                </a:solidFill>
                <a:latin typeface="+mn-lt"/>
                <a:ea typeface="+mn-ea"/>
                <a:cs typeface="+mn-cs"/>
              </a:rPr>
              <a:t>ou</a:t>
            </a:r>
            <a:r>
              <a:rPr lang="en-US" sz="1200" kern="1200" baseline="0" dirty="0" smtClean="0">
                <a:solidFill>
                  <a:schemeClr val="tx1"/>
                </a:solidFill>
                <a:latin typeface="+mn-lt"/>
                <a:ea typeface="+mn-ea"/>
                <a:cs typeface="+mn-cs"/>
              </a:rPr>
              <a:t> definitely don’t want to run </a:t>
            </a:r>
            <a:r>
              <a:rPr lang="en-US" sz="1200" kern="1200" baseline="0" dirty="0" smtClean="0">
                <a:solidFill>
                  <a:schemeClr val="tx1"/>
                </a:solidFill>
                <a:latin typeface="+mn-lt"/>
                <a:ea typeface="+mn-ea"/>
                <a:cs typeface="+mn-cs"/>
              </a:rPr>
              <a:t>and </a:t>
            </a:r>
            <a:r>
              <a:rPr lang="en-US" sz="1200" kern="1200" baseline="0" dirty="0" smtClean="0">
                <a:solidFill>
                  <a:schemeClr val="tx1"/>
                </a:solidFill>
                <a:latin typeface="+mn-lt"/>
                <a:ea typeface="+mn-ea"/>
                <a:cs typeface="+mn-cs"/>
              </a:rPr>
              <a:t>scream.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D044E1A-8B97-2A43-BE6D-667A1C4C7C1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Instead, you want to be still and quiet. So we have a very simple game you can learn to play called SAFE. </a:t>
            </a:r>
            <a:endParaRPr lang="en-US" dirty="0"/>
          </a:p>
        </p:txBody>
      </p:sp>
      <p:sp>
        <p:nvSpPr>
          <p:cNvPr id="4" name="Slide Number Placeholder 3"/>
          <p:cNvSpPr>
            <a:spLocks noGrp="1"/>
          </p:cNvSpPr>
          <p:nvPr>
            <p:ph type="sldNum" sz="quarter" idx="10"/>
          </p:nvPr>
        </p:nvSpPr>
        <p:spPr/>
        <p:txBody>
          <a:bodyPr/>
          <a:lstStyle/>
          <a:p>
            <a:fld id="{4D044E1A-8B97-2A43-BE6D-667A1C4C7C1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C697C-89C8-B244-8038-2E9799ED84CF}" type="datetimeFigureOut">
              <a:rPr lang="en-US" smtClean="0"/>
              <a:pPr/>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20993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C697C-89C8-B244-8038-2E9799ED84CF}" type="datetimeFigureOut">
              <a:rPr lang="en-US" smtClean="0"/>
              <a:pPr/>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269161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C697C-89C8-B244-8038-2E9799ED84CF}" type="datetimeFigureOut">
              <a:rPr lang="en-US" smtClean="0"/>
              <a:pPr/>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912587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48855"/>
            <a:ext cx="7772400" cy="107394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85900"/>
            <a:ext cx="3810000" cy="3086100"/>
          </a:xfrm>
        </p:spPr>
        <p:txBody>
          <a:bodyPr/>
          <a:lstStyle/>
          <a:p>
            <a:pPr lvl="0"/>
            <a:endParaRPr lang="en-US" noProof="0" smtClean="0"/>
          </a:p>
        </p:txBody>
      </p:sp>
      <p:sp>
        <p:nvSpPr>
          <p:cNvPr id="5" name="Rectangle 32"/>
          <p:cNvSpPr>
            <a:spLocks noGrp="1" noChangeArrowheads="1"/>
          </p:cNvSpPr>
          <p:nvPr>
            <p:ph type="dt" sz="half" idx="10"/>
          </p:nvPr>
        </p:nvSpPr>
        <p:spPr>
          <a:ln/>
        </p:spPr>
        <p:txBody>
          <a:bodyPr/>
          <a:lstStyle>
            <a:lvl1pPr>
              <a:defRPr/>
            </a:lvl1pPr>
          </a:lstStyle>
          <a:p>
            <a:pPr>
              <a:defRPr/>
            </a:pPr>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AAD3A351-B561-4691-8438-5F57B277E4E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C697C-89C8-B244-8038-2E9799ED84CF}" type="datetimeFigureOut">
              <a:rPr lang="en-US" smtClean="0"/>
              <a:pPr/>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89858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C697C-89C8-B244-8038-2E9799ED84CF}" type="datetimeFigureOut">
              <a:rPr lang="en-US" smtClean="0"/>
              <a:pPr/>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91578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C697C-89C8-B244-8038-2E9799ED84CF}" type="datetimeFigureOut">
              <a:rPr lang="en-US" smtClean="0"/>
              <a:pPr/>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424387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C697C-89C8-B244-8038-2E9799ED84CF}" type="datetimeFigureOut">
              <a:rPr lang="en-US" smtClean="0"/>
              <a:pPr/>
              <a:t>5/3/19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84926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C697C-89C8-B244-8038-2E9799ED84CF}" type="datetimeFigureOut">
              <a:rPr lang="en-US" smtClean="0"/>
              <a:pPr/>
              <a:t>5/3/19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2975191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C697C-89C8-B244-8038-2E9799ED84CF}" type="datetimeFigureOut">
              <a:rPr lang="en-US" smtClean="0"/>
              <a:pPr/>
              <a:t>5/3/19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114709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C697C-89C8-B244-8038-2E9799ED84CF}" type="datetimeFigureOut">
              <a:rPr lang="en-US" smtClean="0"/>
              <a:pPr/>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225874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1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C697C-89C8-B244-8038-2E9799ED84CF}" type="datetimeFigureOut">
              <a:rPr lang="en-US" smtClean="0"/>
              <a:pPr/>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F067CC-F819-474B-BDCF-D0960D074384}" type="slidenum">
              <a:rPr lang="en-US" smtClean="0"/>
              <a:pPr/>
              <a:t>‹#›</a:t>
            </a:fld>
            <a:endParaRPr lang="en-US"/>
          </a:p>
        </p:txBody>
      </p:sp>
    </p:spTree>
    <p:extLst>
      <p:ext uri="{BB962C8B-B14F-4D97-AF65-F5344CB8AC3E}">
        <p14:creationId xmlns:p14="http://schemas.microsoft.com/office/powerpoint/2010/main" val="34734778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B5C697C-89C8-B244-8038-2E9799ED84CF}" type="datetimeFigureOut">
              <a:rPr lang="en-US" smtClean="0"/>
              <a:pPr/>
              <a:t>5/3/19</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F067CC-F819-474B-BDCF-D0960D074384}" type="slidenum">
              <a:rPr lang="en-US" smtClean="0"/>
              <a:pPr/>
              <a:t>‹#›</a:t>
            </a:fld>
            <a:endParaRPr lang="en-US"/>
          </a:p>
        </p:txBody>
      </p:sp>
    </p:spTree>
    <p:extLst>
      <p:ext uri="{BB962C8B-B14F-4D97-AF65-F5344CB8AC3E}">
        <p14:creationId xmlns:p14="http://schemas.microsoft.com/office/powerpoint/2010/main" val="300165014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11.56.10 PM.png"/>
          <p:cNvPicPr>
            <a:picLocks noChangeAspect="1"/>
          </p:cNvPicPr>
          <p:nvPr/>
        </p:nvPicPr>
        <p:blipFill>
          <a:blip r:embed="rId3"/>
          <a:stretch>
            <a:fillRect/>
          </a:stretch>
        </p:blipFill>
        <p:spPr>
          <a:xfrm>
            <a:off x="0" y="-101600"/>
            <a:ext cx="9324621" cy="5245100"/>
          </a:xfrm>
          <a:prstGeom prst="rect">
            <a:avLst/>
          </a:prstGeom>
        </p:spPr>
      </p:pic>
      <p:sp>
        <p:nvSpPr>
          <p:cNvPr id="3" name="TextBox 2"/>
          <p:cNvSpPr txBox="1"/>
          <p:nvPr/>
        </p:nvSpPr>
        <p:spPr>
          <a:xfrm>
            <a:off x="2667000" y="4165600"/>
            <a:ext cx="5143500" cy="769441"/>
          </a:xfrm>
          <a:prstGeom prst="rect">
            <a:avLst/>
          </a:prstGeom>
          <a:noFill/>
        </p:spPr>
        <p:txBody>
          <a:bodyPr wrap="square" rtlCol="0">
            <a:spAutoFit/>
          </a:bodyPr>
          <a:lstStyle/>
          <a:p>
            <a:r>
              <a:rPr lang="en-US" sz="2200" b="1" dirty="0" smtClean="0">
                <a:solidFill>
                  <a:schemeClr val="bg1"/>
                </a:solidFill>
              </a:rPr>
              <a:t>Presented by the Vermont Veterinary Medical Association</a:t>
            </a:r>
            <a:endParaRPr lang="en-US" sz="2200" b="1" dirty="0">
              <a:solidFill>
                <a:schemeClr val="bg1"/>
              </a:solidFill>
            </a:endParaRPr>
          </a:p>
        </p:txBody>
      </p:sp>
    </p:spTree>
    <p:extLst>
      <p:ext uri="{BB962C8B-B14F-4D97-AF65-F5344CB8AC3E}">
        <p14:creationId xmlns:p14="http://schemas.microsoft.com/office/powerpoint/2010/main" val="23334296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1 at 9.40.40 PM.png"/>
          <p:cNvPicPr>
            <a:picLocks noChangeAspect="1"/>
          </p:cNvPicPr>
          <p:nvPr/>
        </p:nvPicPr>
        <p:blipFill>
          <a:blip r:embed="rId3"/>
          <a:stretch>
            <a:fillRect/>
          </a:stretch>
        </p:blipFill>
        <p:spPr>
          <a:xfrm>
            <a:off x="0" y="-63500"/>
            <a:ext cx="9372600" cy="52768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9.42.34 PM.png"/>
          <p:cNvPicPr>
            <a:picLocks noChangeAspect="1"/>
          </p:cNvPicPr>
          <p:nvPr/>
        </p:nvPicPr>
        <p:blipFill>
          <a:blip r:embed="rId3"/>
          <a:stretch>
            <a:fillRect/>
          </a:stretch>
        </p:blipFill>
        <p:spPr>
          <a:xfrm>
            <a:off x="5" y="-64007"/>
            <a:ext cx="9329547" cy="52467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41.07 PM.png"/>
          <p:cNvPicPr>
            <a:picLocks noChangeAspect="1"/>
          </p:cNvPicPr>
          <p:nvPr/>
        </p:nvPicPr>
        <p:blipFill>
          <a:blip r:embed="rId3"/>
          <a:stretch>
            <a:fillRect/>
          </a:stretch>
        </p:blipFill>
        <p:spPr>
          <a:xfrm>
            <a:off x="0" y="-64006"/>
            <a:ext cx="9335516" cy="525868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41.19 PM.png"/>
          <p:cNvPicPr>
            <a:picLocks noChangeAspect="1"/>
          </p:cNvPicPr>
          <p:nvPr/>
        </p:nvPicPr>
        <p:blipFill>
          <a:blip r:embed="rId3"/>
          <a:stretch>
            <a:fillRect/>
          </a:stretch>
        </p:blipFill>
        <p:spPr>
          <a:xfrm>
            <a:off x="3174" y="-64008"/>
            <a:ext cx="9335516" cy="52527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45.12 PM.png"/>
          <p:cNvPicPr>
            <a:picLocks noChangeAspect="1"/>
          </p:cNvPicPr>
          <p:nvPr/>
        </p:nvPicPr>
        <p:blipFill>
          <a:blip r:embed="rId3"/>
          <a:stretch>
            <a:fillRect/>
          </a:stretch>
        </p:blipFill>
        <p:spPr>
          <a:xfrm>
            <a:off x="3185" y="0"/>
            <a:ext cx="9140825"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10.06.08 PM.png"/>
          <p:cNvPicPr>
            <a:picLocks noChangeAspect="1"/>
          </p:cNvPicPr>
          <p:nvPr/>
        </p:nvPicPr>
        <p:blipFill>
          <a:blip r:embed="rId3"/>
          <a:stretch>
            <a:fillRect/>
          </a:stretch>
        </p:blipFill>
        <p:spPr>
          <a:xfrm>
            <a:off x="-129159" y="0"/>
            <a:ext cx="9469882" cy="5385567"/>
          </a:xfrm>
          <a:prstGeom prst="rect">
            <a:avLst/>
          </a:prstGeom>
          <a:noFill/>
          <a:ln>
            <a:solidFill>
              <a:schemeClr val="bg1"/>
            </a:solidFill>
          </a:ln>
        </p:spPr>
      </p:pic>
      <p:sp>
        <p:nvSpPr>
          <p:cNvPr id="4" name="TextBox 3"/>
          <p:cNvSpPr txBox="1"/>
          <p:nvPr/>
        </p:nvSpPr>
        <p:spPr>
          <a:xfrm>
            <a:off x="2034032" y="138169"/>
            <a:ext cx="6261100" cy="769441"/>
          </a:xfrm>
          <a:prstGeom prst="rect">
            <a:avLst/>
          </a:prstGeom>
          <a:noFill/>
          <a:ln>
            <a:solidFill>
              <a:schemeClr val="bg1"/>
            </a:solidFill>
          </a:ln>
        </p:spPr>
        <p:txBody>
          <a:bodyPr wrap="square" rtlCol="0">
            <a:spAutoFit/>
          </a:bodyPr>
          <a:lstStyle/>
          <a:p>
            <a:r>
              <a:rPr lang="en-US" sz="4400" b="1" dirty="0" smtClean="0"/>
              <a:t>  Dogs You Do Know</a:t>
            </a:r>
            <a:endParaRPr lang="en-US" sz="4400" b="1" dirty="0"/>
          </a:p>
        </p:txBody>
      </p:sp>
      <p:sp>
        <p:nvSpPr>
          <p:cNvPr id="2" name="Rectangle 1"/>
          <p:cNvSpPr/>
          <p:nvPr/>
        </p:nvSpPr>
        <p:spPr>
          <a:xfrm>
            <a:off x="1392682" y="1143383"/>
            <a:ext cx="6426200" cy="1323439"/>
          </a:xfrm>
          <a:prstGeom prst="rect">
            <a:avLst/>
          </a:prstGeom>
        </p:spPr>
        <p:txBody>
          <a:bodyPr wrap="square">
            <a:spAutoFit/>
          </a:bodyPr>
          <a:lstStyle/>
          <a:p>
            <a:r>
              <a:rPr lang="en-US" sz="2000" dirty="0" smtClean="0"/>
              <a:t>..</a:t>
            </a:r>
            <a:r>
              <a:rPr lang="en-US" sz="2000" b="1" dirty="0"/>
              <a:t>Y</a:t>
            </a:r>
            <a:r>
              <a:rPr lang="en-US" sz="2000" b="1" dirty="0" smtClean="0"/>
              <a:t>our </a:t>
            </a:r>
            <a:r>
              <a:rPr lang="en-US" sz="2000" b="1" dirty="0"/>
              <a:t>own dog</a:t>
            </a:r>
          </a:p>
          <a:p>
            <a:r>
              <a:rPr lang="en-US" sz="2000" b="1" dirty="0" smtClean="0"/>
              <a:t>..Your friend’s or neighbor’s </a:t>
            </a:r>
            <a:r>
              <a:rPr lang="en-US" sz="2000" b="1" dirty="0"/>
              <a:t>dog</a:t>
            </a:r>
          </a:p>
          <a:p>
            <a:r>
              <a:rPr lang="en-US" sz="2000" b="1" dirty="0" smtClean="0"/>
              <a:t>..Your </a:t>
            </a:r>
            <a:r>
              <a:rPr lang="en-US" sz="2000" b="1" dirty="0"/>
              <a:t>grandparents’ dog</a:t>
            </a:r>
          </a:p>
          <a:p>
            <a:r>
              <a:rPr lang="en-US" sz="2000" b="1" dirty="0" smtClean="0"/>
              <a:t>..Your </a:t>
            </a:r>
            <a:r>
              <a:rPr lang="en-US" sz="2000" b="1" dirty="0"/>
              <a:t>aunt’s and uncle’s dog</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39.01 PM.png"/>
          <p:cNvPicPr>
            <a:picLocks noChangeAspect="1"/>
          </p:cNvPicPr>
          <p:nvPr/>
        </p:nvPicPr>
        <p:blipFill>
          <a:blip r:embed="rId3"/>
          <a:stretch>
            <a:fillRect/>
          </a:stretch>
        </p:blipFill>
        <p:spPr>
          <a:xfrm>
            <a:off x="-88900" y="-63500"/>
            <a:ext cx="9353550" cy="5270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How to Pat a Dog</a:t>
            </a:r>
            <a:endParaRPr lang="en-US" b="1" dirty="0"/>
          </a:p>
        </p:txBody>
      </p:sp>
      <p:sp>
        <p:nvSpPr>
          <p:cNvPr id="3" name="Content Placeholder 2"/>
          <p:cNvSpPr>
            <a:spLocks noGrp="1"/>
          </p:cNvSpPr>
          <p:nvPr>
            <p:ph idx="1"/>
          </p:nvPr>
        </p:nvSpPr>
        <p:spPr/>
        <p:txBody>
          <a:bodyPr>
            <a:normAutofit/>
          </a:bodyPr>
          <a:lstStyle/>
          <a:p>
            <a:r>
              <a:rPr lang="en-US" i="1" dirty="0" smtClean="0"/>
              <a:t>Don</a:t>
            </a:r>
            <a:r>
              <a:rPr lang="mr-IN" i="1" dirty="0" smtClean="0"/>
              <a:t>’</a:t>
            </a:r>
            <a:r>
              <a:rPr lang="en-US" i="1" dirty="0" smtClean="0"/>
              <a:t>t</a:t>
            </a:r>
            <a:r>
              <a:rPr lang="en-US" dirty="0" smtClean="0"/>
              <a:t> stare or put your face close to the dog’s face. </a:t>
            </a:r>
            <a:r>
              <a:rPr lang="en-US" i="1" dirty="0" smtClean="0"/>
              <a:t>This can make a dog </a:t>
            </a:r>
            <a:r>
              <a:rPr lang="en-US" i="1" dirty="0" smtClean="0"/>
              <a:t>very nervous</a:t>
            </a:r>
            <a:endParaRPr lang="en-US" i="1" dirty="0" smtClean="0"/>
          </a:p>
          <a:p>
            <a:r>
              <a:rPr lang="en-US" dirty="0" smtClean="0"/>
              <a:t>Put your closed hand out to greet the dog</a:t>
            </a:r>
          </a:p>
          <a:p>
            <a:r>
              <a:rPr lang="en-US" dirty="0" smtClean="0"/>
              <a:t>Pat on his chest or side or shoulder, not on his head</a:t>
            </a:r>
          </a:p>
          <a:p>
            <a:r>
              <a:rPr lang="en-US" dirty="0" smtClean="0"/>
              <a:t>Don</a:t>
            </a:r>
            <a:r>
              <a:rPr lang="mr-IN" dirty="0" smtClean="0"/>
              <a:t>’</a:t>
            </a:r>
            <a:r>
              <a:rPr lang="en-US" dirty="0" smtClean="0"/>
              <a:t>t reach over his head to pat him</a:t>
            </a:r>
            <a:endParaRPr lang="en-US" dirty="0"/>
          </a:p>
        </p:txBody>
      </p:sp>
    </p:spTree>
    <p:extLst>
      <p:ext uri="{BB962C8B-B14F-4D97-AF65-F5344CB8AC3E}">
        <p14:creationId xmlns:p14="http://schemas.microsoft.com/office/powerpoint/2010/main" val="4337621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35745"/>
            <a:ext cx="7772400" cy="1073944"/>
          </a:xfrm>
        </p:spPr>
        <p:txBody>
          <a:bodyPr>
            <a:normAutofit fontScale="90000"/>
          </a:bodyPr>
          <a:lstStyle/>
          <a:p>
            <a:r>
              <a:rPr lang="en-US" sz="3600" dirty="0" smtClean="0"/>
              <a:t>Don</a:t>
            </a:r>
            <a:r>
              <a:rPr lang="mr-IN" sz="3600" dirty="0" smtClean="0"/>
              <a:t>’</a:t>
            </a:r>
            <a:r>
              <a:rPr lang="en-US" sz="3600" dirty="0" smtClean="0"/>
              <a:t>t hug a dog! Dogs </a:t>
            </a:r>
            <a:r>
              <a:rPr lang="en-US" sz="3600" dirty="0"/>
              <a:t>do not hug each other and may feel trapped or scared</a:t>
            </a:r>
            <a:r>
              <a:rPr lang="en-US" dirty="0">
                <a:latin typeface="Times New Roman" pitchFamily="18" charset="0"/>
              </a:rPr>
              <a:t>.</a:t>
            </a:r>
          </a:p>
        </p:txBody>
      </p:sp>
      <p:pic>
        <p:nvPicPr>
          <p:cNvPr id="31747" name="Picture 4" descr="C:\Documents and Settings\Bunny\My Documents\My Pictures\Dogs\lie like a log 003.jpg"/>
          <p:cNvPicPr>
            <a:picLocks noChangeAspect="1" noChangeArrowheads="1"/>
          </p:cNvPicPr>
          <p:nvPr/>
        </p:nvPicPr>
        <p:blipFill>
          <a:blip r:embed="rId3" cstate="print"/>
          <a:srcRect/>
          <a:stretch>
            <a:fillRect/>
          </a:stretch>
        </p:blipFill>
        <p:spPr bwMode="auto">
          <a:xfrm>
            <a:off x="2258494" y="1614489"/>
            <a:ext cx="4663006" cy="32623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38.51 PM.png"/>
          <p:cNvPicPr>
            <a:picLocks noChangeAspect="1"/>
          </p:cNvPicPr>
          <p:nvPr/>
        </p:nvPicPr>
        <p:blipFill>
          <a:blip r:embed="rId3"/>
          <a:stretch>
            <a:fillRect/>
          </a:stretch>
        </p:blipFill>
        <p:spPr>
          <a:xfrm>
            <a:off x="-88900" y="-63500"/>
            <a:ext cx="9340850" cy="528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3373"/>
            <a:ext cx="7772400" cy="2179799"/>
          </a:xfrm>
        </p:spPr>
        <p:txBody>
          <a:bodyPr>
            <a:normAutofit fontScale="90000"/>
          </a:bodyPr>
          <a:lstStyle/>
          <a:p>
            <a:r>
              <a:rPr lang="en-US" b="1" dirty="0" smtClean="0"/>
              <a:t>Dogs make wonderful friends…</a:t>
            </a:r>
            <a:br>
              <a:rPr lang="en-US" b="1" dirty="0" smtClean="0"/>
            </a:br>
            <a:r>
              <a:rPr lang="en-US" i="1" dirty="0" smtClean="0"/>
              <a:t>but</a:t>
            </a:r>
            <a:r>
              <a:rPr lang="en-US" dirty="0" smtClean="0"/>
              <a:t> we have to learn how to be safe around them</a:t>
            </a:r>
            <a:r>
              <a:rPr lang="en-US" b="1" dirty="0" smtClean="0"/>
              <a:t/>
            </a:r>
            <a:br>
              <a:rPr lang="en-US" b="1" dirty="0" smtClean="0"/>
            </a:br>
            <a:endParaRPr lang="en-US" b="1" dirty="0"/>
          </a:p>
        </p:txBody>
      </p:sp>
      <p:pic>
        <p:nvPicPr>
          <p:cNvPr id="5" name="ClipArt Placeholder 4" descr="cute puppy.png"/>
          <p:cNvPicPr>
            <a:picLocks noGrp="1" noChangeAspect="1"/>
          </p:cNvPicPr>
          <p:nvPr>
            <p:ph type="clipArt" sz="half" idx="2"/>
          </p:nvPr>
        </p:nvPicPr>
        <p:blipFill>
          <a:blip r:embed="rId3" cstate="print"/>
          <a:stretch>
            <a:fillRect/>
          </a:stretch>
        </p:blipFill>
        <p:spPr>
          <a:xfrm>
            <a:off x="685800" y="2241550"/>
            <a:ext cx="2514600" cy="2152650"/>
          </a:xfrm>
        </p:spPr>
      </p:pic>
      <p:pic>
        <p:nvPicPr>
          <p:cNvPr id="6" name="Picture 5" descr="bulldog.jpg"/>
          <p:cNvPicPr>
            <a:picLocks noChangeAspect="1"/>
          </p:cNvPicPr>
          <p:nvPr/>
        </p:nvPicPr>
        <p:blipFill>
          <a:blip r:embed="rId4" cstate="print"/>
          <a:stretch>
            <a:fillRect/>
          </a:stretch>
        </p:blipFill>
        <p:spPr>
          <a:xfrm>
            <a:off x="3505200" y="3149604"/>
            <a:ext cx="2209800" cy="1547813"/>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0153" y="2523173"/>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Let the dog decide</a:t>
            </a:r>
            <a:r>
              <a:rPr lang="mr-IN" b="1" dirty="0" smtClean="0"/>
              <a:t>…</a:t>
            </a:r>
            <a:r>
              <a:rPr lang="en-US" b="1" dirty="0" smtClean="0"/>
              <a:t>.</a:t>
            </a:r>
            <a:endParaRPr lang="en-US" b="1" dirty="0"/>
          </a:p>
        </p:txBody>
      </p:sp>
      <p:sp>
        <p:nvSpPr>
          <p:cNvPr id="3" name="Content Placeholder 2"/>
          <p:cNvSpPr>
            <a:spLocks noGrp="1"/>
          </p:cNvSpPr>
          <p:nvPr>
            <p:ph idx="1"/>
          </p:nvPr>
        </p:nvSpPr>
        <p:spPr/>
        <p:txBody>
          <a:bodyPr/>
          <a:lstStyle/>
          <a:p>
            <a:r>
              <a:rPr lang="en-US" dirty="0" smtClean="0"/>
              <a:t>If she wants more patting OR if she has had enough</a:t>
            </a:r>
          </a:p>
          <a:p>
            <a:r>
              <a:rPr lang="en-US" dirty="0" smtClean="0"/>
              <a:t>If she walks away, that’s OK! </a:t>
            </a:r>
          </a:p>
          <a:p>
            <a:r>
              <a:rPr lang="en-US" dirty="0" smtClean="0"/>
              <a:t>Respect the answer she gives you!</a:t>
            </a:r>
          </a:p>
          <a:p>
            <a:endParaRPr lang="en-US" dirty="0"/>
          </a:p>
        </p:txBody>
      </p:sp>
    </p:spTree>
    <p:extLst>
      <p:ext uri="{BB962C8B-B14F-4D97-AF65-F5344CB8AC3E}">
        <p14:creationId xmlns:p14="http://schemas.microsoft.com/office/powerpoint/2010/main" val="27885000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38.41 PM.png"/>
          <p:cNvPicPr>
            <a:picLocks noChangeAspect="1"/>
          </p:cNvPicPr>
          <p:nvPr/>
        </p:nvPicPr>
        <p:blipFill>
          <a:blip r:embed="rId3"/>
          <a:stretch>
            <a:fillRect/>
          </a:stretch>
        </p:blipFill>
        <p:spPr>
          <a:xfrm>
            <a:off x="-88900" y="-63500"/>
            <a:ext cx="9359900" cy="528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97633"/>
            <a:ext cx="7772400" cy="1576388"/>
          </a:xfrm>
        </p:spPr>
        <p:txBody>
          <a:bodyPr>
            <a:normAutofit fontScale="90000"/>
          </a:bodyPr>
          <a:lstStyle/>
          <a:p>
            <a:pPr eaLnBrk="1" hangingPunct="1"/>
            <a:r>
              <a:rPr lang="en-US" sz="4900" b="1" dirty="0" smtClean="0"/>
              <a:t>Be a friend</a:t>
            </a:r>
            <a:r>
              <a:rPr lang="en-US" sz="4900" dirty="0" smtClean="0"/>
              <a:t>…</a:t>
            </a:r>
            <a:r>
              <a:rPr lang="en-US" sz="3200" dirty="0" smtClean="0"/>
              <a:t/>
            </a:r>
            <a:br>
              <a:rPr lang="en-US" sz="3200" dirty="0" smtClean="0"/>
            </a:br>
            <a:r>
              <a:rPr lang="en-US" sz="3600" dirty="0" smtClean="0"/>
              <a:t>Leave the dog alone when he is sleeping or resting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980" y="2044700"/>
            <a:ext cx="5547360" cy="290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759"/>
            <a:ext cx="8229600" cy="857250"/>
          </a:xfrm>
        </p:spPr>
        <p:txBody>
          <a:bodyPr>
            <a:normAutofit/>
          </a:bodyPr>
          <a:lstStyle/>
          <a:p>
            <a:r>
              <a:rPr lang="en-US" b="1" dirty="0" smtClean="0"/>
              <a:t>His place to be resting could be …</a:t>
            </a:r>
            <a:endParaRPr lang="en-US" b="1" dirty="0"/>
          </a:p>
        </p:txBody>
      </p:sp>
      <p:sp>
        <p:nvSpPr>
          <p:cNvPr id="3" name="Content Placeholder 2"/>
          <p:cNvSpPr>
            <a:spLocks noGrp="1"/>
          </p:cNvSpPr>
          <p:nvPr>
            <p:ph idx="1"/>
          </p:nvPr>
        </p:nvSpPr>
        <p:spPr>
          <a:xfrm>
            <a:off x="457200" y="965205"/>
            <a:ext cx="8229600" cy="3629423"/>
          </a:xfrm>
        </p:spPr>
        <p:txBody>
          <a:bodyPr>
            <a:normAutofit fontScale="92500" lnSpcReduction="20000"/>
          </a:bodyPr>
          <a:lstStyle/>
          <a:p>
            <a:r>
              <a:rPr lang="en-US" dirty="0" smtClean="0"/>
              <a:t>In his crate</a:t>
            </a:r>
          </a:p>
          <a:p>
            <a:r>
              <a:rPr lang="en-US" dirty="0"/>
              <a:t>I</a:t>
            </a:r>
            <a:r>
              <a:rPr lang="en-US" dirty="0" smtClean="0"/>
              <a:t>n his bed</a:t>
            </a:r>
          </a:p>
          <a:p>
            <a:pPr>
              <a:buFont typeface="Arial" panose="020B0604020202020204" pitchFamily="34" charset="0"/>
              <a:buChar char="•"/>
            </a:pPr>
            <a:r>
              <a:rPr lang="en-US" dirty="0"/>
              <a:t>O</a:t>
            </a:r>
            <a:r>
              <a:rPr lang="en-US" dirty="0" smtClean="0"/>
              <a:t>n a sofa</a:t>
            </a:r>
          </a:p>
          <a:p>
            <a:pPr>
              <a:buFont typeface="Arial" panose="020B0604020202020204" pitchFamily="34" charset="0"/>
              <a:buChar char="•"/>
            </a:pPr>
            <a:r>
              <a:rPr lang="en-US" dirty="0"/>
              <a:t>B</a:t>
            </a:r>
            <a:r>
              <a:rPr lang="en-US" dirty="0" smtClean="0"/>
              <a:t>y the fireplace</a:t>
            </a:r>
          </a:p>
          <a:p>
            <a:pPr>
              <a:buFont typeface="Arial" panose="020B0604020202020204" pitchFamily="34" charset="0"/>
              <a:buChar char="•"/>
            </a:pPr>
            <a:r>
              <a:rPr lang="en-US" dirty="0"/>
              <a:t>I</a:t>
            </a:r>
            <a:r>
              <a:rPr lang="en-US" dirty="0" smtClean="0"/>
              <a:t>n a corner</a:t>
            </a:r>
          </a:p>
          <a:p>
            <a:pPr>
              <a:buFont typeface="Arial" panose="020B0604020202020204" pitchFamily="34" charset="0"/>
              <a:buChar char="•"/>
            </a:pPr>
            <a:r>
              <a:rPr lang="en-US" dirty="0"/>
              <a:t>I</a:t>
            </a:r>
            <a:r>
              <a:rPr lang="en-US" dirty="0" smtClean="0"/>
              <a:t>n a different room away from the family</a:t>
            </a:r>
          </a:p>
          <a:p>
            <a:pPr marL="0" indent="0">
              <a:buNone/>
            </a:pPr>
            <a:r>
              <a:rPr lang="en-US" dirty="0"/>
              <a:t> </a:t>
            </a:r>
            <a:r>
              <a:rPr lang="en-US" i="1" dirty="0" smtClean="0"/>
              <a:t>Like you, he deserves some quiet space where he can relax</a:t>
            </a:r>
            <a:endParaRPr lang="en-US" i="1" dirty="0"/>
          </a:p>
        </p:txBody>
      </p:sp>
    </p:spTree>
    <p:extLst>
      <p:ext uri="{BB962C8B-B14F-4D97-AF65-F5344CB8AC3E}">
        <p14:creationId xmlns:p14="http://schemas.microsoft.com/office/powerpoint/2010/main" val="1192341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97632"/>
            <a:ext cx="7772400" cy="2386250"/>
          </a:xfrm>
        </p:spPr>
        <p:txBody>
          <a:bodyPr>
            <a:noAutofit/>
          </a:bodyPr>
          <a:lstStyle/>
          <a:p>
            <a:pPr eaLnBrk="1" hangingPunct="1"/>
            <a:r>
              <a:rPr lang="en-US" b="1" dirty="0" smtClean="0"/>
              <a:t>Be a friend…</a:t>
            </a:r>
            <a:r>
              <a:rPr lang="en-US" sz="3200" dirty="0" smtClean="0"/>
              <a:t/>
            </a:r>
            <a:br>
              <a:rPr lang="en-US" sz="3200" dirty="0" smtClean="0"/>
            </a:br>
            <a:r>
              <a:rPr lang="en-US" sz="3200" dirty="0" smtClean="0"/>
              <a:t>Leave your dog alone when she is eating!</a:t>
            </a:r>
            <a:br>
              <a:rPr lang="en-US" sz="3200" dirty="0" smtClean="0"/>
            </a:br>
            <a:r>
              <a:rPr lang="en-US" sz="3200" i="1" dirty="0" smtClean="0"/>
              <a:t>Dogs</a:t>
            </a:r>
            <a:r>
              <a:rPr lang="mr-IN" sz="3200" i="1" dirty="0" smtClean="0"/>
              <a:t>…</a:t>
            </a:r>
            <a:r>
              <a:rPr lang="en-US" sz="3200" i="1" dirty="0" smtClean="0"/>
              <a:t>like people.. </a:t>
            </a:r>
            <a:r>
              <a:rPr lang="en-US" sz="3200" i="1" dirty="0"/>
              <a:t>d</a:t>
            </a:r>
            <a:r>
              <a:rPr lang="en-US" sz="3200" i="1" dirty="0" smtClean="0"/>
              <a:t>o not want to be bothered while having their favorite food! </a:t>
            </a:r>
          </a:p>
        </p:txBody>
      </p:sp>
      <p:sp>
        <p:nvSpPr>
          <p:cNvPr id="24579" name="Rectangle 6"/>
          <p:cNvSpPr>
            <a:spLocks noChangeArrowheads="1"/>
          </p:cNvSpPr>
          <p:nvPr/>
        </p:nvSpPr>
        <p:spPr bwMode="auto">
          <a:xfrm>
            <a:off x="3757613" y="2114550"/>
            <a:ext cx="9144000" cy="369332"/>
          </a:xfrm>
          <a:prstGeom prst="rect">
            <a:avLst/>
          </a:prstGeom>
          <a:noFill/>
          <a:ln w="9525">
            <a:noFill/>
            <a:miter lim="800000"/>
            <a:headEnd/>
            <a:tailEnd/>
          </a:ln>
        </p:spPr>
        <p:txBody>
          <a:bodyP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950" y="2702560"/>
            <a:ext cx="2552700" cy="2171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377435"/>
            <a:ext cx="8229600" cy="822721"/>
          </a:xfrm>
        </p:spPr>
        <p:txBody>
          <a:bodyPr>
            <a:normAutofit/>
          </a:bodyPr>
          <a:lstStyle/>
          <a:p>
            <a:r>
              <a:rPr lang="en-US" b="1" dirty="0" smtClean="0"/>
              <a:t>Be a friend</a:t>
            </a:r>
            <a:r>
              <a:rPr lang="mr-IN" b="1" dirty="0" smtClean="0"/>
              <a:t>…</a:t>
            </a:r>
            <a:endParaRPr lang="en-US" b="1" dirty="0"/>
          </a:p>
        </p:txBody>
      </p:sp>
      <p:sp>
        <p:nvSpPr>
          <p:cNvPr id="3" name="Content Placeholder 2"/>
          <p:cNvSpPr>
            <a:spLocks noGrp="1"/>
          </p:cNvSpPr>
          <p:nvPr>
            <p:ph idx="1"/>
          </p:nvPr>
        </p:nvSpPr>
        <p:spPr/>
        <p:txBody>
          <a:bodyPr/>
          <a:lstStyle/>
          <a:p>
            <a:r>
              <a:rPr lang="en-US" dirty="0"/>
              <a:t>N</a:t>
            </a:r>
            <a:r>
              <a:rPr lang="en-US" dirty="0" smtClean="0"/>
              <a:t>ever EVER hit, yell at, or tease any dog.</a:t>
            </a:r>
          </a:p>
          <a:p>
            <a:r>
              <a:rPr lang="en-US" dirty="0" smtClean="0"/>
              <a:t>Friends are not unkind</a:t>
            </a:r>
          </a:p>
          <a:p>
            <a:pPr marL="0" indent="0">
              <a:buNone/>
            </a:pPr>
            <a:r>
              <a:rPr lang="en-US" dirty="0"/>
              <a:t> </a:t>
            </a:r>
            <a:r>
              <a:rPr lang="en-US" dirty="0" smtClean="0"/>
              <a:t>  to friends!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89" y="2525370"/>
            <a:ext cx="3407432" cy="2240387"/>
          </a:xfrm>
          <a:prstGeom prst="rect">
            <a:avLst/>
          </a:prstGeom>
        </p:spPr>
      </p:pic>
    </p:spTree>
    <p:extLst>
      <p:ext uri="{BB962C8B-B14F-4D97-AF65-F5344CB8AC3E}">
        <p14:creationId xmlns:p14="http://schemas.microsoft.com/office/powerpoint/2010/main" val="31723906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Be a Friend</a:t>
            </a:r>
            <a:r>
              <a:rPr lang="mr-IN" b="1" dirty="0" smtClean="0"/>
              <a:t>…</a:t>
            </a:r>
            <a:endParaRPr lang="en-US" b="1" dirty="0"/>
          </a:p>
        </p:txBody>
      </p:sp>
      <p:sp>
        <p:nvSpPr>
          <p:cNvPr id="3" name="Content Placeholder 2"/>
          <p:cNvSpPr>
            <a:spLocks noGrp="1"/>
          </p:cNvSpPr>
          <p:nvPr>
            <p:ph idx="1"/>
          </p:nvPr>
        </p:nvSpPr>
        <p:spPr>
          <a:xfrm>
            <a:off x="457200" y="1063229"/>
            <a:ext cx="8229600" cy="3153171"/>
          </a:xfrm>
        </p:spPr>
        <p:txBody>
          <a:bodyPr/>
          <a:lstStyle/>
          <a:p>
            <a:r>
              <a:rPr lang="en-US" dirty="0" smtClean="0"/>
              <a:t>Leave a dog alone if he has a toy or he is chewing something—even if the “something” belongs to you!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606040"/>
            <a:ext cx="2981662" cy="2413726"/>
          </a:xfrm>
          <a:prstGeom prst="rect">
            <a:avLst/>
          </a:prstGeom>
        </p:spPr>
      </p:pic>
    </p:spTree>
    <p:extLst>
      <p:ext uri="{BB962C8B-B14F-4D97-AF65-F5344CB8AC3E}">
        <p14:creationId xmlns:p14="http://schemas.microsoft.com/office/powerpoint/2010/main" val="12289676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Be a Friend</a:t>
            </a:r>
            <a:r>
              <a:rPr lang="mr-IN" b="1" dirty="0" smtClean="0"/>
              <a:t>…</a:t>
            </a:r>
            <a:endParaRPr lang="en-US" b="1" dirty="0"/>
          </a:p>
        </p:txBody>
      </p:sp>
      <p:sp>
        <p:nvSpPr>
          <p:cNvPr id="3" name="Content Placeholder 2"/>
          <p:cNvSpPr>
            <a:spLocks noGrp="1"/>
          </p:cNvSpPr>
          <p:nvPr>
            <p:ph idx="1"/>
          </p:nvPr>
        </p:nvSpPr>
        <p:spPr/>
        <p:txBody>
          <a:bodyPr/>
          <a:lstStyle/>
          <a:p>
            <a:r>
              <a:rPr lang="en-US" dirty="0" smtClean="0"/>
              <a:t>By not running up to any dog</a:t>
            </a:r>
          </a:p>
          <a:p>
            <a:r>
              <a:rPr lang="en-US" dirty="0" smtClean="0"/>
              <a:t>Dogs do not like quick approaches, loud voices or rough play</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40" y="2955213"/>
            <a:ext cx="2987405" cy="19825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603" y="2955213"/>
            <a:ext cx="2675250" cy="1790691"/>
          </a:xfrm>
          <a:prstGeom prst="rect">
            <a:avLst/>
          </a:prstGeom>
        </p:spPr>
      </p:pic>
    </p:spTree>
    <p:extLst>
      <p:ext uri="{BB962C8B-B14F-4D97-AF65-F5344CB8AC3E}">
        <p14:creationId xmlns:p14="http://schemas.microsoft.com/office/powerpoint/2010/main" val="19649905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9.38.31 PM.png"/>
          <p:cNvPicPr>
            <a:picLocks noChangeAspect="1"/>
          </p:cNvPicPr>
          <p:nvPr/>
        </p:nvPicPr>
        <p:blipFill>
          <a:blip r:embed="rId3"/>
          <a:stretch>
            <a:fillRect/>
          </a:stretch>
        </p:blipFill>
        <p:spPr>
          <a:xfrm>
            <a:off x="-88900" y="-63501"/>
            <a:ext cx="9359900" cy="52641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5"/>
            <a:ext cx="8229600" cy="922017"/>
          </a:xfrm>
        </p:spPr>
        <p:txBody>
          <a:bodyPr/>
          <a:lstStyle/>
          <a:p>
            <a:r>
              <a:rPr lang="en-US" b="1" dirty="0" smtClean="0"/>
              <a:t>Enjoy but Not as a Toy</a:t>
            </a:r>
            <a:r>
              <a:rPr lang="mr-IN" b="1" dirty="0" smtClean="0"/>
              <a:t>…</a:t>
            </a:r>
            <a:endParaRPr lang="en-US" b="1" dirty="0"/>
          </a:p>
        </p:txBody>
      </p:sp>
      <p:sp>
        <p:nvSpPr>
          <p:cNvPr id="3" name="Content Placeholder 2"/>
          <p:cNvSpPr>
            <a:spLocks noGrp="1"/>
          </p:cNvSpPr>
          <p:nvPr>
            <p:ph idx="1"/>
          </p:nvPr>
        </p:nvSpPr>
        <p:spPr>
          <a:xfrm>
            <a:off x="230946" y="990602"/>
            <a:ext cx="8913054" cy="4079001"/>
          </a:xfrm>
        </p:spPr>
        <p:txBody>
          <a:bodyPr>
            <a:normAutofit/>
          </a:bodyPr>
          <a:lstStyle/>
          <a:p>
            <a:r>
              <a:rPr lang="en-US" dirty="0" smtClean="0"/>
              <a:t>Please don’t dress up your dog or anyone’s dog</a:t>
            </a:r>
          </a:p>
          <a:p>
            <a:r>
              <a:rPr lang="en-US" dirty="0" smtClean="0"/>
              <a:t>Dogs are very uncomfortable with clothes or hats on</a:t>
            </a:r>
          </a:p>
          <a:p>
            <a:r>
              <a:rPr lang="en-US" dirty="0" smtClean="0"/>
              <a:t>They already have wonderful furry and soft coats to wear!</a:t>
            </a:r>
          </a:p>
          <a:p>
            <a:r>
              <a:rPr lang="en-US" dirty="0" smtClean="0"/>
              <a:t>Does this dog look happy?</a:t>
            </a:r>
            <a:endParaRPr lang="en-US" dirty="0"/>
          </a:p>
        </p:txBody>
      </p:sp>
      <p:pic>
        <p:nvPicPr>
          <p:cNvPr id="5" name="Picture 4" descr="dog dressed 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120" y="3307897"/>
            <a:ext cx="1744980" cy="1756461"/>
          </a:xfrm>
          <a:prstGeom prst="rect">
            <a:avLst/>
          </a:prstGeom>
        </p:spPr>
      </p:pic>
    </p:spTree>
    <p:extLst>
      <p:ext uri="{BB962C8B-B14F-4D97-AF65-F5344CB8AC3E}">
        <p14:creationId xmlns:p14="http://schemas.microsoft.com/office/powerpoint/2010/main" val="26827294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20078" b="20078"/>
          <a:stretch>
            <a:fillRect/>
          </a:stretch>
        </p:blipFill>
        <p:spPr>
          <a:xfrm>
            <a:off x="457200" y="1584068"/>
            <a:ext cx="8229600" cy="3394472"/>
          </a:xfrm>
        </p:spPr>
      </p:pic>
      <p:sp>
        <p:nvSpPr>
          <p:cNvPr id="3" name="Title 2"/>
          <p:cNvSpPr>
            <a:spLocks noGrp="1"/>
          </p:cNvSpPr>
          <p:nvPr>
            <p:ph type="title"/>
          </p:nvPr>
        </p:nvSpPr>
        <p:spPr/>
        <p:txBody>
          <a:bodyPr>
            <a:normAutofit/>
          </a:bodyPr>
          <a:lstStyle/>
          <a:p>
            <a:r>
              <a:rPr lang="en-US" sz="4000" dirty="0" smtClean="0"/>
              <a:t>These kids are having fun but </a:t>
            </a:r>
            <a:r>
              <a:rPr lang="mr-IN" dirty="0" smtClean="0"/>
              <a:t>…</a:t>
            </a:r>
            <a:r>
              <a:rPr lang="en-US" dirty="0" smtClean="0"/>
              <a:t>..</a:t>
            </a:r>
            <a:endParaRPr lang="en-US" dirty="0"/>
          </a:p>
        </p:txBody>
      </p:sp>
    </p:spTree>
    <p:extLst>
      <p:ext uri="{BB962C8B-B14F-4D97-AF65-F5344CB8AC3E}">
        <p14:creationId xmlns:p14="http://schemas.microsoft.com/office/powerpoint/2010/main" val="15734916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10.45.10 PM.png"/>
          <p:cNvPicPr>
            <a:picLocks noChangeAspect="1"/>
          </p:cNvPicPr>
          <p:nvPr/>
        </p:nvPicPr>
        <p:blipFill>
          <a:blip r:embed="rId3"/>
          <a:stretch>
            <a:fillRect/>
          </a:stretch>
        </p:blipFill>
        <p:spPr>
          <a:xfrm>
            <a:off x="0" y="316832"/>
            <a:ext cx="9144000" cy="4695978"/>
          </a:xfrm>
          <a:prstGeom prst="rect">
            <a:avLst/>
          </a:prstGeom>
        </p:spPr>
      </p:pic>
      <p:sp>
        <p:nvSpPr>
          <p:cNvPr id="5" name="TextBox 4"/>
          <p:cNvSpPr txBox="1"/>
          <p:nvPr/>
        </p:nvSpPr>
        <p:spPr>
          <a:xfrm>
            <a:off x="266700" y="342902"/>
            <a:ext cx="5052060" cy="769441"/>
          </a:xfrm>
          <a:prstGeom prst="rect">
            <a:avLst/>
          </a:prstGeom>
          <a:noFill/>
        </p:spPr>
        <p:txBody>
          <a:bodyPr wrap="square" rtlCol="0">
            <a:spAutoFit/>
          </a:bodyPr>
          <a:lstStyle/>
          <a:p>
            <a:r>
              <a:rPr lang="en-US" sz="4400" b="1" dirty="0" smtClean="0"/>
              <a:t>Meeting a New Dog</a:t>
            </a:r>
            <a:endParaRPr lang="en-US" sz="4400" b="1"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1 at 11.20.17 PM.png"/>
          <p:cNvPicPr>
            <a:picLocks noChangeAspect="1"/>
          </p:cNvPicPr>
          <p:nvPr/>
        </p:nvPicPr>
        <p:blipFill>
          <a:blip r:embed="rId3"/>
          <a:stretch>
            <a:fillRect/>
          </a:stretch>
        </p:blipFill>
        <p:spPr>
          <a:xfrm>
            <a:off x="12700" y="190500"/>
            <a:ext cx="9143997" cy="4723626"/>
          </a:xfrm>
          <a:prstGeom prst="rect">
            <a:avLst/>
          </a:prstGeom>
        </p:spPr>
      </p:pic>
      <p:sp>
        <p:nvSpPr>
          <p:cNvPr id="2" name="TextBox 1"/>
          <p:cNvSpPr txBox="1"/>
          <p:nvPr/>
        </p:nvSpPr>
        <p:spPr>
          <a:xfrm>
            <a:off x="2416809" y="4008120"/>
            <a:ext cx="5437079" cy="769441"/>
          </a:xfrm>
          <a:prstGeom prst="rect">
            <a:avLst/>
          </a:prstGeom>
          <a:noFill/>
        </p:spPr>
        <p:txBody>
          <a:bodyPr wrap="square" rtlCol="0">
            <a:spAutoFit/>
          </a:bodyPr>
          <a:lstStyle/>
          <a:p>
            <a:r>
              <a:rPr lang="en-US" sz="2200" b="1" dirty="0" smtClean="0">
                <a:solidFill>
                  <a:schemeClr val="bg1"/>
                </a:solidFill>
              </a:rPr>
              <a:t>Always ask owner’s permission to approach the dog</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11.27.37 PM.png"/>
          <p:cNvPicPr>
            <a:picLocks noChangeAspect="1"/>
          </p:cNvPicPr>
          <p:nvPr/>
        </p:nvPicPr>
        <p:blipFill>
          <a:blip r:embed="rId3"/>
          <a:stretch>
            <a:fillRect/>
          </a:stretch>
        </p:blipFill>
        <p:spPr>
          <a:xfrm>
            <a:off x="0" y="266914"/>
            <a:ext cx="9154160" cy="4698327"/>
          </a:xfrm>
          <a:prstGeom prst="rect">
            <a:avLst/>
          </a:prstGeom>
        </p:spPr>
      </p:pic>
      <p:sp>
        <p:nvSpPr>
          <p:cNvPr id="2" name="TextBox 1"/>
          <p:cNvSpPr txBox="1"/>
          <p:nvPr/>
        </p:nvSpPr>
        <p:spPr>
          <a:xfrm>
            <a:off x="1752600" y="4443629"/>
            <a:ext cx="6537745" cy="430887"/>
          </a:xfrm>
          <a:prstGeom prst="rect">
            <a:avLst/>
          </a:prstGeom>
          <a:noFill/>
        </p:spPr>
        <p:txBody>
          <a:bodyPr wrap="square" rtlCol="0">
            <a:spAutoFit/>
          </a:bodyPr>
          <a:lstStyle/>
          <a:p>
            <a:r>
              <a:rPr lang="en-US" sz="2200" b="1" dirty="0" smtClean="0">
                <a:solidFill>
                  <a:schemeClr val="bg1"/>
                </a:solidFill>
              </a:rPr>
              <a:t>Make sure it looks like the dog wants to meet you too</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11.14.31 PM.png"/>
          <p:cNvPicPr>
            <a:picLocks noChangeAspect="1"/>
          </p:cNvPicPr>
          <p:nvPr/>
        </p:nvPicPr>
        <p:blipFill>
          <a:blip r:embed="rId3"/>
          <a:stretch>
            <a:fillRect/>
          </a:stretch>
        </p:blipFill>
        <p:spPr>
          <a:xfrm>
            <a:off x="0" y="209994"/>
            <a:ext cx="9172574" cy="4715443"/>
          </a:xfrm>
          <a:prstGeom prst="rect">
            <a:avLst/>
          </a:prstGeom>
        </p:spPr>
      </p:pic>
      <p:sp>
        <p:nvSpPr>
          <p:cNvPr id="2" name="TextBox 1"/>
          <p:cNvSpPr txBox="1"/>
          <p:nvPr/>
        </p:nvSpPr>
        <p:spPr>
          <a:xfrm>
            <a:off x="2395220" y="4330460"/>
            <a:ext cx="5753100" cy="430887"/>
          </a:xfrm>
          <a:prstGeom prst="rect">
            <a:avLst/>
          </a:prstGeom>
          <a:noFill/>
        </p:spPr>
        <p:txBody>
          <a:bodyPr wrap="square" rtlCol="0">
            <a:spAutoFit/>
          </a:bodyPr>
          <a:lstStyle/>
          <a:p>
            <a:r>
              <a:rPr lang="en-US" sz="2200" b="1" dirty="0" smtClean="0">
                <a:solidFill>
                  <a:schemeClr val="bg1"/>
                </a:solidFill>
              </a:rPr>
              <a:t>Stay still with your side or back towards the dog</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1 at 11.17.07 PM.png"/>
          <p:cNvPicPr>
            <a:picLocks noChangeAspect="1"/>
          </p:cNvPicPr>
          <p:nvPr/>
        </p:nvPicPr>
        <p:blipFill>
          <a:blip r:embed="rId3"/>
          <a:stretch>
            <a:fillRect/>
          </a:stretch>
        </p:blipFill>
        <p:spPr>
          <a:xfrm>
            <a:off x="0" y="213326"/>
            <a:ext cx="9144000" cy="4680677"/>
          </a:xfrm>
          <a:prstGeom prst="rect">
            <a:avLst/>
          </a:prstGeom>
        </p:spPr>
      </p:pic>
      <p:sp>
        <p:nvSpPr>
          <p:cNvPr id="3" name="TextBox 2"/>
          <p:cNvSpPr txBox="1"/>
          <p:nvPr/>
        </p:nvSpPr>
        <p:spPr>
          <a:xfrm>
            <a:off x="3114040" y="4063829"/>
            <a:ext cx="4175760" cy="769441"/>
          </a:xfrm>
          <a:prstGeom prst="rect">
            <a:avLst/>
          </a:prstGeom>
          <a:noFill/>
        </p:spPr>
        <p:txBody>
          <a:bodyPr wrap="square" rtlCol="0">
            <a:spAutoFit/>
          </a:bodyPr>
          <a:lstStyle/>
          <a:p>
            <a:r>
              <a:rPr lang="en-US" sz="2200" b="1" dirty="0" smtClean="0">
                <a:solidFill>
                  <a:schemeClr val="bg1"/>
                </a:solidFill>
              </a:rPr>
              <a:t>Don’t squeal or shout around the dog !</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1 at 11.19.35 PM.png"/>
          <p:cNvPicPr>
            <a:picLocks noChangeAspect="1"/>
          </p:cNvPicPr>
          <p:nvPr/>
        </p:nvPicPr>
        <p:blipFill>
          <a:blip r:embed="rId3"/>
          <a:stretch>
            <a:fillRect/>
          </a:stretch>
        </p:blipFill>
        <p:spPr>
          <a:xfrm>
            <a:off x="-48534" y="101919"/>
            <a:ext cx="9192534" cy="4725847"/>
          </a:xfrm>
          <a:prstGeom prst="rect">
            <a:avLst/>
          </a:prstGeom>
        </p:spPr>
      </p:pic>
      <p:sp>
        <p:nvSpPr>
          <p:cNvPr id="5" name="TextBox 4"/>
          <p:cNvSpPr txBox="1"/>
          <p:nvPr/>
        </p:nvSpPr>
        <p:spPr>
          <a:xfrm>
            <a:off x="2059948" y="4058325"/>
            <a:ext cx="5798820" cy="769441"/>
          </a:xfrm>
          <a:prstGeom prst="rect">
            <a:avLst/>
          </a:prstGeom>
          <a:noFill/>
        </p:spPr>
        <p:txBody>
          <a:bodyPr wrap="square" rtlCol="0">
            <a:spAutoFit/>
          </a:bodyPr>
          <a:lstStyle/>
          <a:p>
            <a:r>
              <a:rPr lang="en-US" sz="2200" b="1" dirty="0" smtClean="0">
                <a:solidFill>
                  <a:schemeClr val="bg1"/>
                </a:solidFill>
              </a:rPr>
              <a:t>Don’t stick your face or hands in the dog’s face and don’t stare in the eyes of the dog!</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21 at 11.17.27 PM.png"/>
          <p:cNvPicPr>
            <a:picLocks noChangeAspect="1"/>
          </p:cNvPicPr>
          <p:nvPr/>
        </p:nvPicPr>
        <p:blipFill>
          <a:blip r:embed="rId3"/>
          <a:stretch>
            <a:fillRect/>
          </a:stretch>
        </p:blipFill>
        <p:spPr>
          <a:xfrm>
            <a:off x="0" y="216643"/>
            <a:ext cx="9144000" cy="4690786"/>
          </a:xfrm>
          <a:prstGeom prst="rect">
            <a:avLst/>
          </a:prstGeom>
        </p:spPr>
      </p:pic>
      <p:sp>
        <p:nvSpPr>
          <p:cNvPr id="2" name="TextBox 1"/>
          <p:cNvSpPr txBox="1"/>
          <p:nvPr/>
        </p:nvSpPr>
        <p:spPr>
          <a:xfrm>
            <a:off x="2700019" y="4010838"/>
            <a:ext cx="4729482" cy="769441"/>
          </a:xfrm>
          <a:prstGeom prst="rect">
            <a:avLst/>
          </a:prstGeom>
          <a:noFill/>
        </p:spPr>
        <p:txBody>
          <a:bodyPr wrap="square" rtlCol="0">
            <a:spAutoFit/>
          </a:bodyPr>
          <a:lstStyle/>
          <a:p>
            <a:r>
              <a:rPr lang="en-US" sz="2200" b="1" dirty="0" smtClean="0">
                <a:solidFill>
                  <a:schemeClr val="bg1"/>
                </a:solidFill>
              </a:rPr>
              <a:t>Don’t pet the dog on the top of the head</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11.15.35 PM.png"/>
          <p:cNvPicPr>
            <a:picLocks noChangeAspect="1"/>
          </p:cNvPicPr>
          <p:nvPr/>
        </p:nvPicPr>
        <p:blipFill>
          <a:blip r:embed="rId3"/>
          <a:stretch>
            <a:fillRect/>
          </a:stretch>
        </p:blipFill>
        <p:spPr>
          <a:xfrm>
            <a:off x="0" y="204429"/>
            <a:ext cx="9143999" cy="4700896"/>
          </a:xfrm>
          <a:prstGeom prst="rect">
            <a:avLst/>
          </a:prstGeom>
        </p:spPr>
      </p:pic>
      <p:sp>
        <p:nvSpPr>
          <p:cNvPr id="3" name="TextBox 2"/>
          <p:cNvSpPr txBox="1"/>
          <p:nvPr/>
        </p:nvSpPr>
        <p:spPr>
          <a:xfrm>
            <a:off x="2319020" y="4100929"/>
            <a:ext cx="5146026" cy="769441"/>
          </a:xfrm>
          <a:prstGeom prst="rect">
            <a:avLst/>
          </a:prstGeom>
          <a:noFill/>
        </p:spPr>
        <p:txBody>
          <a:bodyPr wrap="square" rtlCol="0">
            <a:spAutoFit/>
          </a:bodyPr>
          <a:lstStyle/>
          <a:p>
            <a:r>
              <a:rPr lang="en-US" sz="2200" b="1" dirty="0" smtClean="0">
                <a:solidFill>
                  <a:schemeClr val="bg1"/>
                </a:solidFill>
              </a:rPr>
              <a:t>Don’t grab the dog and hug or kiss it- dogs don’t like hugs and kisses!</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11.28.21 PM.png"/>
          <p:cNvPicPr>
            <a:picLocks noChangeAspect="1"/>
          </p:cNvPicPr>
          <p:nvPr/>
        </p:nvPicPr>
        <p:blipFill>
          <a:blip r:embed="rId3"/>
          <a:stretch>
            <a:fillRect/>
          </a:stretch>
        </p:blipFill>
        <p:spPr>
          <a:xfrm>
            <a:off x="0" y="252753"/>
            <a:ext cx="9158605" cy="4688152"/>
          </a:xfrm>
          <a:prstGeom prst="rect">
            <a:avLst/>
          </a:prstGeom>
        </p:spPr>
      </p:pic>
      <p:sp>
        <p:nvSpPr>
          <p:cNvPr id="2" name="TextBox 1"/>
          <p:cNvSpPr txBox="1"/>
          <p:nvPr/>
        </p:nvSpPr>
        <p:spPr>
          <a:xfrm>
            <a:off x="2173632" y="3832909"/>
            <a:ext cx="5915698" cy="1107996"/>
          </a:xfrm>
          <a:prstGeom prst="rect">
            <a:avLst/>
          </a:prstGeom>
          <a:noFill/>
        </p:spPr>
        <p:txBody>
          <a:bodyPr wrap="square" rtlCol="0">
            <a:spAutoFit/>
          </a:bodyPr>
          <a:lstStyle/>
          <a:p>
            <a:r>
              <a:rPr lang="en-US" sz="2200" b="1" dirty="0" smtClean="0">
                <a:solidFill>
                  <a:schemeClr val="bg1"/>
                </a:solidFill>
              </a:rPr>
              <a:t>Gently pet or stroke the dog on his chest or side or shoulder.  When the dog walks away, he’s had enough.</a:t>
            </a:r>
            <a:endParaRPr lang="en-US" sz="2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9500" y="609605"/>
            <a:ext cx="7315200" cy="769441"/>
          </a:xfrm>
          <a:prstGeom prst="rect">
            <a:avLst/>
          </a:prstGeom>
          <a:noFill/>
        </p:spPr>
        <p:txBody>
          <a:bodyPr wrap="square" rtlCol="0">
            <a:spAutoFit/>
          </a:bodyPr>
          <a:lstStyle/>
          <a:p>
            <a:r>
              <a:rPr lang="en-US" sz="4400" b="1" dirty="0" smtClean="0"/>
              <a:t>Lets learn how  to “talk dog”</a:t>
            </a:r>
            <a:endParaRPr lang="en-US" sz="4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0" y="1674282"/>
            <a:ext cx="4203700" cy="28024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003061"/>
          </a:xfrm>
        </p:spPr>
        <p:txBody>
          <a:bodyPr>
            <a:noAutofit/>
          </a:bodyPr>
          <a:lstStyle/>
          <a:p>
            <a:r>
              <a:rPr lang="mr-IN" sz="3600" dirty="0" smtClean="0"/>
              <a:t>…</a:t>
            </a:r>
            <a:r>
              <a:rPr lang="en-US" sz="3600" dirty="0" smtClean="0"/>
              <a:t>over 100 Vermont kids go to hospitals every year because of dog bites</a:t>
            </a:r>
            <a:endParaRPr lang="en-US" sz="3600" dirty="0"/>
          </a:p>
        </p:txBody>
      </p:sp>
      <p:pic>
        <p:nvPicPr>
          <p:cNvPr id="4" name="Content Placeholder 3"/>
          <p:cNvPicPr>
            <a:picLocks noGrp="1" noChangeAspect="1"/>
          </p:cNvPicPr>
          <p:nvPr>
            <p:ph idx="1"/>
          </p:nvPr>
        </p:nvPicPr>
        <p:blipFill rotWithShape="1">
          <a:blip r:embed="rId3"/>
          <a:srcRect l="-68425" t="1155" r="-52633" b="1155"/>
          <a:stretch/>
        </p:blipFill>
        <p:spPr>
          <a:xfrm>
            <a:off x="2865118" y="1686561"/>
            <a:ext cx="6278882" cy="3144320"/>
          </a:xfrm>
        </p:spPr>
      </p:pic>
      <p:pic>
        <p:nvPicPr>
          <p:cNvPr id="3" name="Picture 2"/>
          <p:cNvPicPr>
            <a:picLocks noChangeAspect="1"/>
          </p:cNvPicPr>
          <p:nvPr/>
        </p:nvPicPr>
        <p:blipFill>
          <a:blip r:embed="rId4"/>
          <a:stretch>
            <a:fillRect/>
          </a:stretch>
        </p:blipFill>
        <p:spPr>
          <a:xfrm>
            <a:off x="1172210" y="1686561"/>
            <a:ext cx="2833266" cy="3144320"/>
          </a:xfrm>
          <a:prstGeom prst="rect">
            <a:avLst/>
          </a:prstGeom>
        </p:spPr>
      </p:pic>
    </p:spTree>
    <p:extLst>
      <p:ext uri="{BB962C8B-B14F-4D97-AF65-F5344CB8AC3E}">
        <p14:creationId xmlns:p14="http://schemas.microsoft.com/office/powerpoint/2010/main" val="20969833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0"/>
            <a:ext cx="7772400" cy="1435100"/>
          </a:xfrm>
        </p:spPr>
        <p:txBody>
          <a:bodyPr>
            <a:noAutofit/>
          </a:bodyPr>
          <a:lstStyle/>
          <a:p>
            <a:pPr eaLnBrk="1" hangingPunct="1"/>
            <a:r>
              <a:rPr lang="en-US" b="1" dirty="0" smtClean="0"/>
              <a:t>Happy Dog</a:t>
            </a:r>
          </a:p>
        </p:txBody>
      </p:sp>
      <p:pic>
        <p:nvPicPr>
          <p:cNvPr id="6147" name="Picture 4" descr="C:\Documents and Settings\Bunny\My Documents\My Pictures\Dogs\happy yellow lab.jpg"/>
          <p:cNvPicPr>
            <a:picLocks noChangeAspect="1" noChangeArrowheads="1"/>
          </p:cNvPicPr>
          <p:nvPr/>
        </p:nvPicPr>
        <p:blipFill>
          <a:blip r:embed="rId3" cstate="print"/>
          <a:srcRect/>
          <a:stretch>
            <a:fillRect/>
          </a:stretch>
        </p:blipFill>
        <p:spPr bwMode="auto">
          <a:xfrm>
            <a:off x="5214203" y="1524000"/>
            <a:ext cx="2577440" cy="2596049"/>
          </a:xfrm>
          <a:prstGeom prst="rect">
            <a:avLst/>
          </a:prstGeom>
          <a:noFill/>
          <a:ln w="9525">
            <a:noFill/>
            <a:miter lim="800000"/>
            <a:headEnd/>
            <a:tailEnd/>
          </a:ln>
        </p:spPr>
      </p:pic>
      <p:sp>
        <p:nvSpPr>
          <p:cNvPr id="2" name="Rectangle 1"/>
          <p:cNvSpPr/>
          <p:nvPr/>
        </p:nvSpPr>
        <p:spPr>
          <a:xfrm>
            <a:off x="609600" y="1948731"/>
            <a:ext cx="4274820" cy="2554545"/>
          </a:xfrm>
          <a:prstGeom prst="rect">
            <a:avLst/>
          </a:prstGeom>
        </p:spPr>
        <p:txBody>
          <a:bodyPr wrap="square">
            <a:spAutoFit/>
          </a:bodyPr>
          <a:lstStyle/>
          <a:p>
            <a:pPr>
              <a:spcBef>
                <a:spcPct val="50000"/>
              </a:spcBef>
              <a:buFontTx/>
              <a:buChar char="•"/>
            </a:pPr>
            <a:r>
              <a:rPr lang="en-US" sz="3200" dirty="0"/>
              <a:t>Ears forward </a:t>
            </a:r>
            <a:r>
              <a:rPr lang="en-US" sz="3200" dirty="0" smtClean="0"/>
              <a:t>and relaxed   </a:t>
            </a:r>
          </a:p>
          <a:p>
            <a:pPr>
              <a:spcBef>
                <a:spcPct val="50000"/>
              </a:spcBef>
              <a:buFontTx/>
              <a:buChar char="•"/>
            </a:pPr>
            <a:r>
              <a:rPr lang="en-US" sz="3200" dirty="0" smtClean="0"/>
              <a:t>Relaxed </a:t>
            </a:r>
            <a:r>
              <a:rPr lang="en-US" sz="3200" dirty="0"/>
              <a:t>posture</a:t>
            </a:r>
          </a:p>
          <a:p>
            <a:pPr>
              <a:spcBef>
                <a:spcPct val="50000"/>
              </a:spcBef>
              <a:buFontTx/>
              <a:buChar char="•"/>
            </a:pPr>
            <a:r>
              <a:rPr lang="en-US" sz="3200" dirty="0"/>
              <a:t>Mouth slightly open</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05979"/>
            <a:ext cx="8229600" cy="492521"/>
          </a:xfrm>
        </p:spPr>
        <p:txBody>
          <a:bodyPr>
            <a:normAutofit fontScale="90000"/>
          </a:bodyPr>
          <a:lstStyle/>
          <a:p>
            <a:pPr eaLnBrk="1" hangingPunct="1"/>
            <a:r>
              <a:rPr lang="en-US" dirty="0" smtClean="0"/>
              <a:t/>
            </a:r>
            <a:br>
              <a:rPr lang="en-US" dirty="0" smtClean="0"/>
            </a:br>
            <a:r>
              <a:rPr lang="en-US" sz="4900" b="1" dirty="0" smtClean="0"/>
              <a:t>Threatening Dog</a:t>
            </a:r>
          </a:p>
        </p:txBody>
      </p:sp>
      <p:sp>
        <p:nvSpPr>
          <p:cNvPr id="6" name="Content Placeholder 5"/>
          <p:cNvSpPr>
            <a:spLocks noGrp="1"/>
          </p:cNvSpPr>
          <p:nvPr>
            <p:ph idx="1"/>
          </p:nvPr>
        </p:nvSpPr>
        <p:spPr>
          <a:xfrm>
            <a:off x="457200" y="1508759"/>
            <a:ext cx="8229600" cy="3085863"/>
          </a:xfrm>
        </p:spPr>
        <p:txBody>
          <a:bodyPr/>
          <a:lstStyle/>
          <a:p>
            <a:r>
              <a:rPr lang="en-US" dirty="0" smtClean="0"/>
              <a:t>Showing teeth</a:t>
            </a:r>
          </a:p>
          <a:p>
            <a:r>
              <a:rPr lang="en-US" dirty="0" smtClean="0"/>
              <a:t>Ears back</a:t>
            </a:r>
          </a:p>
          <a:p>
            <a:r>
              <a:rPr lang="en-US" dirty="0" smtClean="0"/>
              <a:t>Growling</a:t>
            </a:r>
          </a:p>
          <a:p>
            <a:r>
              <a:rPr lang="en-US" dirty="0" smtClean="0"/>
              <a:t>Hair standing up on back</a:t>
            </a:r>
            <a:endParaRPr lang="en-US" dirty="0"/>
          </a:p>
        </p:txBody>
      </p:sp>
      <p:pic>
        <p:nvPicPr>
          <p:cNvPr id="7171" name="Picture 4" descr="C:\Documents and Settings\Bunny\My Documents\My Pictures\Dogs\mean dachsund photo bucket.jpg"/>
          <p:cNvPicPr>
            <a:picLocks noChangeAspect="1" noChangeArrowheads="1"/>
          </p:cNvPicPr>
          <p:nvPr/>
        </p:nvPicPr>
        <p:blipFill>
          <a:blip r:embed="rId3" cstate="print"/>
          <a:srcRect/>
          <a:stretch>
            <a:fillRect/>
          </a:stretch>
        </p:blipFill>
        <p:spPr bwMode="auto">
          <a:xfrm>
            <a:off x="5527343" y="1359864"/>
            <a:ext cx="3159457" cy="224343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
            <a:ext cx="7772400" cy="758195"/>
          </a:xfrm>
        </p:spPr>
        <p:txBody>
          <a:bodyPr>
            <a:noAutofit/>
          </a:bodyPr>
          <a:lstStyle/>
          <a:p>
            <a:pPr eaLnBrk="1" hangingPunct="1"/>
            <a:r>
              <a:rPr lang="en-US" b="1" dirty="0" smtClean="0"/>
              <a:t>Scared Dog</a:t>
            </a:r>
          </a:p>
        </p:txBody>
      </p:sp>
      <p:sp>
        <p:nvSpPr>
          <p:cNvPr id="8195" name="Text Box 5"/>
          <p:cNvSpPr txBox="1">
            <a:spLocks noChangeArrowheads="1"/>
          </p:cNvSpPr>
          <p:nvPr/>
        </p:nvSpPr>
        <p:spPr bwMode="auto">
          <a:xfrm>
            <a:off x="559558" y="1102927"/>
            <a:ext cx="8153400" cy="2800767"/>
          </a:xfrm>
          <a:prstGeom prst="rect">
            <a:avLst/>
          </a:prstGeom>
          <a:noFill/>
          <a:ln w="9525">
            <a:noFill/>
            <a:miter lim="800000"/>
            <a:headEnd/>
            <a:tailEnd/>
          </a:ln>
        </p:spPr>
        <p:txBody>
          <a:bodyPr>
            <a:spAutoFit/>
          </a:bodyPr>
          <a:lstStyle/>
          <a:p>
            <a:pPr>
              <a:spcBef>
                <a:spcPct val="50000"/>
              </a:spcBef>
              <a:buFontTx/>
              <a:buChar char="•"/>
            </a:pPr>
            <a:r>
              <a:rPr lang="en-US" sz="3200" dirty="0"/>
              <a:t>Cowering</a:t>
            </a:r>
          </a:p>
          <a:p>
            <a:pPr>
              <a:spcBef>
                <a:spcPct val="50000"/>
              </a:spcBef>
              <a:buFontTx/>
              <a:buChar char="•"/>
            </a:pPr>
            <a:r>
              <a:rPr lang="en-US" sz="3200" dirty="0"/>
              <a:t>Fish eyes (whites of eyes showing)</a:t>
            </a:r>
          </a:p>
          <a:p>
            <a:pPr>
              <a:spcBef>
                <a:spcPct val="50000"/>
              </a:spcBef>
              <a:buFontTx/>
              <a:buChar char="•"/>
            </a:pPr>
            <a:r>
              <a:rPr lang="en-US" sz="3200" dirty="0"/>
              <a:t>Ears back</a:t>
            </a:r>
          </a:p>
          <a:p>
            <a:pPr>
              <a:spcBef>
                <a:spcPct val="50000"/>
              </a:spcBef>
              <a:buFontTx/>
              <a:buChar char="•"/>
            </a:pPr>
            <a:r>
              <a:rPr lang="en-US" sz="3200" dirty="0"/>
              <a:t>Worried facial expression</a:t>
            </a:r>
          </a:p>
        </p:txBody>
      </p:sp>
      <p:pic>
        <p:nvPicPr>
          <p:cNvPr id="8196" name="Picture 7" descr="Scared_dog_ears_back"/>
          <p:cNvPicPr>
            <a:picLocks noChangeAspect="1" noChangeArrowheads="1"/>
          </p:cNvPicPr>
          <p:nvPr/>
        </p:nvPicPr>
        <p:blipFill>
          <a:blip r:embed="rId3" cstate="print"/>
          <a:srcRect/>
          <a:stretch>
            <a:fillRect/>
          </a:stretch>
        </p:blipFill>
        <p:spPr bwMode="auto">
          <a:xfrm>
            <a:off x="6545908" y="344746"/>
            <a:ext cx="2485345" cy="1687964"/>
          </a:xfrm>
          <a:prstGeom prst="rect">
            <a:avLst/>
          </a:prstGeom>
          <a:noFill/>
          <a:ln w="9525">
            <a:noFill/>
            <a:miter lim="800000"/>
            <a:headEnd/>
            <a:tailEnd/>
          </a:ln>
        </p:spPr>
      </p:pic>
      <p:pic>
        <p:nvPicPr>
          <p:cNvPr id="8197" name="Picture 8" descr="Scared_dog_fish_eye"/>
          <p:cNvPicPr>
            <a:picLocks noChangeAspect="1" noChangeArrowheads="1"/>
          </p:cNvPicPr>
          <p:nvPr/>
        </p:nvPicPr>
        <p:blipFill>
          <a:blip r:embed="rId4" cstate="print"/>
          <a:srcRect/>
          <a:stretch>
            <a:fillRect/>
          </a:stretch>
        </p:blipFill>
        <p:spPr bwMode="auto">
          <a:xfrm>
            <a:off x="6889628" y="2531176"/>
            <a:ext cx="1823330" cy="19558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1655"/>
            <a:ext cx="7772400" cy="1084913"/>
          </a:xfrm>
        </p:spPr>
        <p:txBody>
          <a:bodyPr>
            <a:noAutofit/>
          </a:bodyPr>
          <a:lstStyle/>
          <a:p>
            <a:r>
              <a:rPr lang="en-US" b="1" i="1" dirty="0" smtClean="0"/>
              <a:t>Never</a:t>
            </a:r>
            <a:r>
              <a:rPr lang="en-US" b="1" dirty="0" smtClean="0"/>
              <a:t> approach or pet a dog that is scared or threatening</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1193800" y="647700"/>
            <a:ext cx="7086600" cy="965200"/>
          </a:xfrm>
        </p:spPr>
        <p:txBody>
          <a:bodyPr>
            <a:normAutofit/>
          </a:bodyPr>
          <a:lstStyle/>
          <a:p>
            <a:pPr algn="ctr">
              <a:buFontTx/>
              <a:buNone/>
            </a:pPr>
            <a:r>
              <a:rPr lang="en-US" sz="4800" b="1" dirty="0" smtClean="0"/>
              <a:t>LET’S TAKE A QUIZ!!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2006600"/>
            <a:ext cx="4216400" cy="2463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114300"/>
            <a:ext cx="7772400" cy="571500"/>
          </a:xfrm>
        </p:spPr>
        <p:txBody>
          <a:bodyPr>
            <a:noAutofit/>
          </a:bodyPr>
          <a:lstStyle/>
          <a:p>
            <a:pPr eaLnBrk="1" hangingPunct="1"/>
            <a:r>
              <a:rPr lang="en-US" b="1" dirty="0" smtClean="0"/>
              <a:t>QUIZ</a:t>
            </a:r>
          </a:p>
        </p:txBody>
      </p:sp>
      <p:sp>
        <p:nvSpPr>
          <p:cNvPr id="10245" name="Text Box 6"/>
          <p:cNvSpPr txBox="1">
            <a:spLocks noChangeArrowheads="1"/>
          </p:cNvSpPr>
          <p:nvPr/>
        </p:nvSpPr>
        <p:spPr bwMode="auto">
          <a:xfrm>
            <a:off x="1155700" y="4159310"/>
            <a:ext cx="6553200" cy="461665"/>
          </a:xfrm>
          <a:prstGeom prst="rect">
            <a:avLst/>
          </a:prstGeom>
          <a:noFill/>
          <a:ln w="9525">
            <a:noFill/>
            <a:miter lim="800000"/>
            <a:headEnd/>
            <a:tailEnd/>
          </a:ln>
        </p:spPr>
        <p:txBody>
          <a:bodyPr wrap="square">
            <a:spAutoFit/>
          </a:bodyPr>
          <a:lstStyle/>
          <a:p>
            <a:pPr>
              <a:spcBef>
                <a:spcPct val="50000"/>
              </a:spcBef>
            </a:pPr>
            <a:r>
              <a:rPr lang="en-US" sz="2000" dirty="0" smtClean="0"/>
              <a:t>    </a:t>
            </a:r>
            <a:r>
              <a:rPr lang="en-US" sz="2400" dirty="0"/>
              <a:t> </a:t>
            </a:r>
            <a:r>
              <a:rPr lang="en-US" sz="2400" b="1" dirty="0"/>
              <a:t>a) Happy	         b) Scared 	  c) Threatening</a:t>
            </a:r>
            <a:r>
              <a:rPr lang="en-US" sz="2000" dirty="0" smtClean="0"/>
              <a:t>              </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827" y="1279060"/>
            <a:ext cx="3158547" cy="21535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571500"/>
          </a:xfrm>
        </p:spPr>
        <p:txBody>
          <a:bodyPr>
            <a:normAutofit fontScale="90000"/>
          </a:bodyPr>
          <a:lstStyle/>
          <a:p>
            <a:pPr eaLnBrk="1" hangingPunct="1"/>
            <a:r>
              <a:rPr lang="en-US" b="1" dirty="0" smtClean="0"/>
              <a:t>QUIZ</a:t>
            </a:r>
          </a:p>
        </p:txBody>
      </p:sp>
      <p:sp>
        <p:nvSpPr>
          <p:cNvPr id="11269" name="Text Box 6"/>
          <p:cNvSpPr txBox="1">
            <a:spLocks noChangeArrowheads="1"/>
          </p:cNvSpPr>
          <p:nvPr/>
        </p:nvSpPr>
        <p:spPr bwMode="auto">
          <a:xfrm>
            <a:off x="1142077" y="3975854"/>
            <a:ext cx="6198523" cy="461665"/>
          </a:xfrm>
          <a:prstGeom prst="rect">
            <a:avLst/>
          </a:prstGeom>
          <a:noFill/>
          <a:ln w="9525">
            <a:noFill/>
            <a:miter lim="800000"/>
            <a:headEnd/>
            <a:tailEnd/>
          </a:ln>
        </p:spPr>
        <p:txBody>
          <a:bodyPr wrap="square">
            <a:spAutoFit/>
          </a:bodyPr>
          <a:lstStyle/>
          <a:p>
            <a:pPr>
              <a:spcBef>
                <a:spcPct val="50000"/>
              </a:spcBef>
            </a:pPr>
            <a:r>
              <a:rPr lang="en-US" sz="2000" dirty="0" smtClean="0"/>
              <a:t>                 </a:t>
            </a:r>
            <a:r>
              <a:rPr lang="en-US" sz="2400" b="1" dirty="0" smtClean="0"/>
              <a:t>a) </a:t>
            </a:r>
            <a:r>
              <a:rPr lang="en-US" sz="2400" b="1" dirty="0"/>
              <a:t>Happy	</a:t>
            </a:r>
            <a:r>
              <a:rPr lang="en-US" sz="2400" b="1" dirty="0" smtClean="0"/>
              <a:t>    b) </a:t>
            </a:r>
            <a:r>
              <a:rPr lang="en-US" sz="2400" b="1" dirty="0"/>
              <a:t>Scared	</a:t>
            </a:r>
            <a:r>
              <a:rPr lang="en-US" sz="2400" b="1" dirty="0" smtClean="0"/>
              <a:t>c) Threatening</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223" y="1068490"/>
            <a:ext cx="2790399" cy="25184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0"/>
            <a:ext cx="7772400" cy="571500"/>
          </a:xfrm>
        </p:spPr>
        <p:txBody>
          <a:bodyPr>
            <a:noAutofit/>
          </a:bodyPr>
          <a:lstStyle/>
          <a:p>
            <a:pPr eaLnBrk="1" hangingPunct="1"/>
            <a:r>
              <a:rPr lang="en-US" b="1" dirty="0" smtClean="0"/>
              <a:t>QUIZ</a:t>
            </a:r>
          </a:p>
        </p:txBody>
      </p:sp>
      <p:sp>
        <p:nvSpPr>
          <p:cNvPr id="12292" name="Text Box 5"/>
          <p:cNvSpPr txBox="1">
            <a:spLocks noChangeArrowheads="1"/>
          </p:cNvSpPr>
          <p:nvPr/>
        </p:nvSpPr>
        <p:spPr bwMode="auto">
          <a:xfrm>
            <a:off x="1338988" y="3886200"/>
            <a:ext cx="6744160" cy="461665"/>
          </a:xfrm>
          <a:prstGeom prst="rect">
            <a:avLst/>
          </a:prstGeom>
          <a:noFill/>
          <a:ln w="9525">
            <a:noFill/>
            <a:miter lim="800000"/>
            <a:headEnd/>
            <a:tailEnd/>
          </a:ln>
        </p:spPr>
        <p:txBody>
          <a:bodyPr wrap="square">
            <a:spAutoFit/>
          </a:bodyPr>
          <a:lstStyle/>
          <a:p>
            <a:pPr>
              <a:spcBef>
                <a:spcPct val="50000"/>
              </a:spcBef>
            </a:pPr>
            <a:r>
              <a:rPr lang="en-US" sz="2000" b="1" dirty="0" smtClean="0"/>
              <a:t>     a</a:t>
            </a:r>
            <a:r>
              <a:rPr lang="en-US" sz="2400" b="1" dirty="0" smtClean="0"/>
              <a:t>) </a:t>
            </a:r>
            <a:r>
              <a:rPr lang="en-US" sz="2400" b="1" dirty="0"/>
              <a:t>Happy	</a:t>
            </a:r>
            <a:r>
              <a:rPr lang="en-US" sz="2400" b="1" dirty="0" smtClean="0"/>
              <a:t>    b) </a:t>
            </a:r>
            <a:r>
              <a:rPr lang="en-US" sz="2400" b="1" dirty="0"/>
              <a:t>Scared	</a:t>
            </a:r>
            <a:r>
              <a:rPr lang="en-US" sz="2400" b="1" dirty="0" smtClean="0"/>
              <a:t>   c) Threatening</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744" y="1023111"/>
            <a:ext cx="3695169" cy="23831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0"/>
            <a:ext cx="7772400" cy="571500"/>
          </a:xfrm>
        </p:spPr>
        <p:txBody>
          <a:bodyPr>
            <a:noAutofit/>
          </a:bodyPr>
          <a:lstStyle/>
          <a:p>
            <a:pPr eaLnBrk="1" hangingPunct="1"/>
            <a:r>
              <a:rPr lang="en-US" b="1" dirty="0" smtClean="0"/>
              <a:t>QUIZ</a:t>
            </a:r>
          </a:p>
        </p:txBody>
      </p:sp>
      <p:sp>
        <p:nvSpPr>
          <p:cNvPr id="13317" name="Text Box 6"/>
          <p:cNvSpPr txBox="1">
            <a:spLocks noChangeArrowheads="1"/>
          </p:cNvSpPr>
          <p:nvPr/>
        </p:nvSpPr>
        <p:spPr bwMode="auto">
          <a:xfrm>
            <a:off x="1230687" y="3582538"/>
            <a:ext cx="6674722" cy="461665"/>
          </a:xfrm>
          <a:prstGeom prst="rect">
            <a:avLst/>
          </a:prstGeom>
          <a:noFill/>
          <a:ln w="9525">
            <a:noFill/>
            <a:miter lim="800000"/>
            <a:headEnd/>
            <a:tailEnd/>
          </a:ln>
        </p:spPr>
        <p:txBody>
          <a:bodyPr wrap="square">
            <a:spAutoFit/>
          </a:bodyPr>
          <a:lstStyle/>
          <a:p>
            <a:pPr>
              <a:spcBef>
                <a:spcPct val="50000"/>
              </a:spcBef>
            </a:pPr>
            <a:r>
              <a:rPr lang="en-US" sz="2000" b="1" dirty="0" smtClean="0"/>
              <a:t>            </a:t>
            </a:r>
            <a:r>
              <a:rPr lang="en-US" sz="2400" b="1" dirty="0" smtClean="0"/>
              <a:t>  a) </a:t>
            </a:r>
            <a:r>
              <a:rPr lang="en-US" sz="2400" b="1" dirty="0"/>
              <a:t>Happy 	</a:t>
            </a:r>
            <a:r>
              <a:rPr lang="en-US" sz="2400" b="1" dirty="0" smtClean="0"/>
              <a:t>    b) Scared       c) Threatening</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9205" y="794267"/>
            <a:ext cx="3671134" cy="24474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571500"/>
          </a:xfrm>
        </p:spPr>
        <p:txBody>
          <a:bodyPr>
            <a:noAutofit/>
          </a:bodyPr>
          <a:lstStyle/>
          <a:p>
            <a:pPr eaLnBrk="1" hangingPunct="1"/>
            <a:r>
              <a:rPr lang="en-US" b="1" dirty="0" smtClean="0"/>
              <a:t>QUIZ</a:t>
            </a:r>
          </a:p>
        </p:txBody>
      </p:sp>
      <p:pic>
        <p:nvPicPr>
          <p:cNvPr id="14339" name="Picture 4" descr="C:\Documents and Settings\Bunny\My Documents\My Pictures\english-springer-spaniel.jpg"/>
          <p:cNvPicPr>
            <a:picLocks noChangeAspect="1" noChangeArrowheads="1"/>
          </p:cNvPicPr>
          <p:nvPr/>
        </p:nvPicPr>
        <p:blipFill>
          <a:blip r:embed="rId3" cstate="print"/>
          <a:srcRect/>
          <a:stretch>
            <a:fillRect/>
          </a:stretch>
        </p:blipFill>
        <p:spPr bwMode="auto">
          <a:xfrm>
            <a:off x="3070746" y="942114"/>
            <a:ext cx="3316407" cy="2490233"/>
          </a:xfrm>
          <a:prstGeom prst="rect">
            <a:avLst/>
          </a:prstGeom>
          <a:noFill/>
          <a:ln w="9525">
            <a:noFill/>
            <a:miter lim="800000"/>
            <a:headEnd/>
            <a:tailEnd/>
          </a:ln>
        </p:spPr>
      </p:pic>
      <p:sp>
        <p:nvSpPr>
          <p:cNvPr id="14340" name="Text Box 6"/>
          <p:cNvSpPr txBox="1">
            <a:spLocks noChangeArrowheads="1"/>
          </p:cNvSpPr>
          <p:nvPr/>
        </p:nvSpPr>
        <p:spPr bwMode="auto">
          <a:xfrm>
            <a:off x="1575279" y="3666949"/>
            <a:ext cx="5939405" cy="461665"/>
          </a:xfrm>
          <a:prstGeom prst="rect">
            <a:avLst/>
          </a:prstGeom>
          <a:noFill/>
          <a:ln w="9525">
            <a:noFill/>
            <a:miter lim="800000"/>
            <a:headEnd/>
            <a:tailEnd/>
          </a:ln>
        </p:spPr>
        <p:txBody>
          <a:bodyPr wrap="square">
            <a:spAutoFit/>
          </a:bodyPr>
          <a:lstStyle/>
          <a:p>
            <a:pPr>
              <a:spcBef>
                <a:spcPct val="50000"/>
              </a:spcBef>
            </a:pPr>
            <a:r>
              <a:rPr lang="en-US" sz="2400" b="1" dirty="0" smtClean="0"/>
              <a:t>     a) Happy        b) Scared    </a:t>
            </a:r>
            <a:r>
              <a:rPr lang="en-US" sz="2400" b="1" dirty="0"/>
              <a:t> </a:t>
            </a:r>
            <a:r>
              <a:rPr lang="en-US" sz="2400" b="1" dirty="0" smtClean="0"/>
              <a:t> c) Threatening</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Our goal</a:t>
            </a:r>
            <a:endParaRPr lang="en-US" b="1" dirty="0"/>
          </a:p>
        </p:txBody>
      </p:sp>
      <p:sp>
        <p:nvSpPr>
          <p:cNvPr id="3" name="Content Placeholder 2"/>
          <p:cNvSpPr>
            <a:spLocks noGrp="1"/>
          </p:cNvSpPr>
          <p:nvPr>
            <p:ph idx="1"/>
          </p:nvPr>
        </p:nvSpPr>
        <p:spPr/>
        <p:txBody>
          <a:bodyPr/>
          <a:lstStyle/>
          <a:p>
            <a:r>
              <a:rPr lang="en-US" dirty="0"/>
              <a:t>We want you to have fun learning about dogs </a:t>
            </a:r>
            <a:r>
              <a:rPr lang="en-US" dirty="0" smtClean="0"/>
              <a:t>today</a:t>
            </a:r>
            <a:endParaRPr lang="en-US" dirty="0"/>
          </a:p>
          <a:p>
            <a:r>
              <a:rPr lang="en-US" dirty="0" smtClean="0"/>
              <a:t>We want to help you learn to be safer around dogs and help dogs feel safer around you</a:t>
            </a:r>
          </a:p>
          <a:p>
            <a:pPr marL="0" indent="0">
              <a:buNone/>
            </a:pPr>
            <a:endParaRPr lang="en-US" dirty="0"/>
          </a:p>
        </p:txBody>
      </p:sp>
    </p:spTree>
    <p:extLst>
      <p:ext uri="{BB962C8B-B14F-4D97-AF65-F5344CB8AC3E}">
        <p14:creationId xmlns:p14="http://schemas.microsoft.com/office/powerpoint/2010/main" val="14785495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14299"/>
            <a:ext cx="7772400" cy="1637935"/>
          </a:xfrm>
        </p:spPr>
        <p:txBody>
          <a:bodyPr>
            <a:noAutofit/>
          </a:bodyPr>
          <a:lstStyle/>
          <a:p>
            <a:pPr eaLnBrk="1" hangingPunct="1"/>
            <a:r>
              <a:rPr lang="en-US" b="1" dirty="0" smtClean="0"/>
              <a:t>Quiz</a:t>
            </a:r>
            <a:r>
              <a:rPr lang="en-US" sz="3200" b="1" dirty="0" smtClean="0"/>
              <a:t/>
            </a:r>
            <a:br>
              <a:rPr lang="en-US" sz="3200" b="1" dirty="0" smtClean="0"/>
            </a:br>
            <a:r>
              <a:rPr lang="en-US" sz="3200" dirty="0" smtClean="0"/>
              <a:t>Is it okay to pet a dog through a fence</a:t>
            </a:r>
            <a:r>
              <a:rPr lang="en-US" sz="3200" dirty="0"/>
              <a:t> </a:t>
            </a:r>
            <a:r>
              <a:rPr lang="en-US" sz="3200" dirty="0" smtClean="0"/>
              <a:t>or  </a:t>
            </a:r>
            <a:r>
              <a:rPr lang="en-US" sz="3200" smtClean="0"/>
              <a:t>a dog </a:t>
            </a:r>
            <a:r>
              <a:rPr lang="en-US" sz="3200" dirty="0" smtClean="0"/>
              <a:t>that is tied up?</a:t>
            </a:r>
          </a:p>
        </p:txBody>
      </p:sp>
      <p:pic>
        <p:nvPicPr>
          <p:cNvPr id="21507" name="Picture 4" descr="C:\Documents and Settings\Bunny\My Documents\My Pictures\Dogs\Dogs 006.jpg"/>
          <p:cNvPicPr>
            <a:picLocks noChangeAspect="1" noChangeArrowheads="1"/>
          </p:cNvPicPr>
          <p:nvPr/>
        </p:nvPicPr>
        <p:blipFill>
          <a:blip r:embed="rId3" cstate="print"/>
          <a:srcRect/>
          <a:stretch>
            <a:fillRect/>
          </a:stretch>
        </p:blipFill>
        <p:spPr bwMode="auto">
          <a:xfrm>
            <a:off x="685800" y="1927244"/>
            <a:ext cx="3589362" cy="2280882"/>
          </a:xfrm>
          <a:prstGeom prst="rect">
            <a:avLst/>
          </a:prstGeom>
          <a:noFill/>
          <a:ln w="9525">
            <a:noFill/>
            <a:miter lim="800000"/>
            <a:headEnd/>
            <a:tailEnd/>
          </a:ln>
        </p:spPr>
      </p:pic>
      <p:sp>
        <p:nvSpPr>
          <p:cNvPr id="3" name="TextBox 2"/>
          <p:cNvSpPr txBox="1"/>
          <p:nvPr/>
        </p:nvSpPr>
        <p:spPr>
          <a:xfrm>
            <a:off x="3721596" y="4342388"/>
            <a:ext cx="1782034" cy="461665"/>
          </a:xfrm>
          <a:prstGeom prst="rect">
            <a:avLst/>
          </a:prstGeom>
          <a:noFill/>
        </p:spPr>
        <p:txBody>
          <a:bodyPr wrap="square" rtlCol="0">
            <a:spAutoFit/>
          </a:bodyPr>
          <a:lstStyle/>
          <a:p>
            <a:r>
              <a:rPr lang="en-US" sz="2400" b="1" dirty="0" smtClean="0"/>
              <a:t>YES </a:t>
            </a:r>
            <a:r>
              <a:rPr lang="en-US" sz="2400" b="1" i="1" dirty="0" smtClean="0"/>
              <a:t>or</a:t>
            </a:r>
            <a:r>
              <a:rPr lang="en-US" sz="2400" b="1" dirty="0" smtClean="0"/>
              <a:t> NO?</a:t>
            </a:r>
            <a:endParaRPr lang="en-US" sz="2400" b="1" dirty="0"/>
          </a:p>
        </p:txBody>
      </p:sp>
      <p:pic>
        <p:nvPicPr>
          <p:cNvPr id="5" name="Picture 4" descr="C:\Documents and Settings\Bunny\My Documents\My Pictures\Dogs\shirley tied.jpg"/>
          <p:cNvPicPr>
            <a:picLocks noChangeAspect="1" noChangeArrowheads="1"/>
          </p:cNvPicPr>
          <p:nvPr/>
        </p:nvPicPr>
        <p:blipFill>
          <a:blip r:embed="rId4" cstate="print"/>
          <a:srcRect/>
          <a:stretch>
            <a:fillRect/>
          </a:stretch>
        </p:blipFill>
        <p:spPr bwMode="auto">
          <a:xfrm>
            <a:off x="5086442" y="1927244"/>
            <a:ext cx="3114853" cy="23361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14299"/>
            <a:ext cx="7772400" cy="1870711"/>
          </a:xfrm>
        </p:spPr>
        <p:txBody>
          <a:bodyPr>
            <a:noAutofit/>
          </a:bodyPr>
          <a:lstStyle/>
          <a:p>
            <a:pPr eaLnBrk="1" hangingPunct="1"/>
            <a:r>
              <a:rPr lang="en-US" b="1" dirty="0" smtClean="0"/>
              <a:t>Quiz</a:t>
            </a:r>
            <a:r>
              <a:rPr lang="en-US" sz="3200" b="1" dirty="0" smtClean="0"/>
              <a:t/>
            </a:r>
            <a:br>
              <a:rPr lang="en-US" sz="3200" b="1" dirty="0" smtClean="0"/>
            </a:br>
            <a:r>
              <a:rPr lang="en-US" sz="3200" dirty="0" smtClean="0"/>
              <a:t>Is it okay to pet a dog who is injured?</a:t>
            </a:r>
          </a:p>
        </p:txBody>
      </p:sp>
      <p:sp>
        <p:nvSpPr>
          <p:cNvPr id="3" name="TextBox 2"/>
          <p:cNvSpPr txBox="1"/>
          <p:nvPr/>
        </p:nvSpPr>
        <p:spPr>
          <a:xfrm>
            <a:off x="3721596" y="4342388"/>
            <a:ext cx="1782034" cy="461665"/>
          </a:xfrm>
          <a:prstGeom prst="rect">
            <a:avLst/>
          </a:prstGeom>
          <a:noFill/>
        </p:spPr>
        <p:txBody>
          <a:bodyPr wrap="square" rtlCol="0">
            <a:spAutoFit/>
          </a:bodyPr>
          <a:lstStyle/>
          <a:p>
            <a:r>
              <a:rPr lang="en-US" sz="2400" b="1" dirty="0" smtClean="0"/>
              <a:t>YES </a:t>
            </a:r>
            <a:r>
              <a:rPr lang="en-US" sz="2400" b="1" i="1" dirty="0" smtClean="0"/>
              <a:t>or</a:t>
            </a:r>
            <a:r>
              <a:rPr lang="en-US" sz="2400" b="1" dirty="0" smtClean="0"/>
              <a:t> NO?</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623" y="1985010"/>
            <a:ext cx="3807979" cy="1793360"/>
          </a:xfrm>
          <a:prstGeom prst="rect">
            <a:avLst/>
          </a:prstGeom>
        </p:spPr>
      </p:pic>
    </p:spTree>
    <p:extLst>
      <p:ext uri="{BB962C8B-B14F-4D97-AF65-F5344CB8AC3E}">
        <p14:creationId xmlns:p14="http://schemas.microsoft.com/office/powerpoint/2010/main" val="232576565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525823"/>
          </a:xfrm>
        </p:spPr>
        <p:txBody>
          <a:bodyPr>
            <a:normAutofit fontScale="90000"/>
          </a:bodyPr>
          <a:lstStyle/>
          <a:p>
            <a:pPr eaLnBrk="1" hangingPunct="1"/>
            <a:r>
              <a:rPr lang="en-US" sz="4900" b="1" dirty="0" smtClean="0"/>
              <a:t>Quiz</a:t>
            </a:r>
            <a:br>
              <a:rPr lang="en-US" sz="4900" b="1" dirty="0" smtClean="0"/>
            </a:br>
            <a:r>
              <a:rPr lang="en-US" sz="3200" dirty="0" smtClean="0"/>
              <a:t>Is it okay to pat a mother dog when she is with her puppies?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178" y="1674021"/>
            <a:ext cx="4070922" cy="2717799"/>
          </a:xfrm>
          <a:prstGeom prst="rect">
            <a:avLst/>
          </a:prstGeom>
        </p:spPr>
      </p:pic>
      <p:sp>
        <p:nvSpPr>
          <p:cNvPr id="3" name="TextBox 2"/>
          <p:cNvSpPr txBox="1"/>
          <p:nvPr/>
        </p:nvSpPr>
        <p:spPr>
          <a:xfrm>
            <a:off x="3852852" y="4505979"/>
            <a:ext cx="1760547" cy="430887"/>
          </a:xfrm>
          <a:prstGeom prst="rect">
            <a:avLst/>
          </a:prstGeom>
          <a:noFill/>
        </p:spPr>
        <p:txBody>
          <a:bodyPr wrap="square" rtlCol="0">
            <a:spAutoFit/>
          </a:bodyPr>
          <a:lstStyle/>
          <a:p>
            <a:r>
              <a:rPr lang="en-US" sz="2200" b="1" dirty="0" smtClean="0"/>
              <a:t>YES </a:t>
            </a:r>
            <a:r>
              <a:rPr lang="en-US" sz="2200" b="1" i="1" dirty="0" smtClean="0"/>
              <a:t>or </a:t>
            </a:r>
            <a:r>
              <a:rPr lang="en-US" sz="2200" b="1" dirty="0" smtClean="0"/>
              <a:t>NO</a:t>
            </a:r>
            <a:r>
              <a:rPr lang="en-US" sz="2200" dirty="0" smtClean="0"/>
              <a:t>? </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88"/>
            <a:ext cx="8229600" cy="1417539"/>
          </a:xfrm>
        </p:spPr>
        <p:txBody>
          <a:bodyPr>
            <a:normAutofit/>
          </a:bodyPr>
          <a:lstStyle/>
          <a:p>
            <a:r>
              <a:rPr lang="en-US" b="1" dirty="0" smtClean="0"/>
              <a:t>  Quiz</a:t>
            </a:r>
            <a:br>
              <a:rPr lang="en-US" b="1" dirty="0" smtClean="0"/>
            </a:br>
            <a:r>
              <a:rPr lang="en-US" sz="3200" dirty="0" smtClean="0"/>
              <a:t>Is it okay to touch a dog through a car window?</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0" y="1625600"/>
            <a:ext cx="3975100" cy="2798762"/>
          </a:xfrm>
        </p:spPr>
      </p:pic>
      <p:sp>
        <p:nvSpPr>
          <p:cNvPr id="5" name="TextBox 4"/>
          <p:cNvSpPr txBox="1"/>
          <p:nvPr/>
        </p:nvSpPr>
        <p:spPr>
          <a:xfrm>
            <a:off x="4076699" y="4569936"/>
            <a:ext cx="1488356" cy="430887"/>
          </a:xfrm>
          <a:prstGeom prst="rect">
            <a:avLst/>
          </a:prstGeom>
          <a:noFill/>
        </p:spPr>
        <p:txBody>
          <a:bodyPr wrap="none" rtlCol="0">
            <a:spAutoFit/>
          </a:bodyPr>
          <a:lstStyle/>
          <a:p>
            <a:r>
              <a:rPr lang="en-US" sz="2200" b="1" dirty="0"/>
              <a:t>Y</a:t>
            </a:r>
            <a:r>
              <a:rPr lang="en-US" sz="2200" b="1" dirty="0" smtClean="0"/>
              <a:t>ES </a:t>
            </a:r>
            <a:r>
              <a:rPr lang="en-US" sz="2200" b="1" i="1" dirty="0" smtClean="0"/>
              <a:t>or </a:t>
            </a:r>
            <a:r>
              <a:rPr lang="en-US" sz="2200" b="1" dirty="0" smtClean="0"/>
              <a:t>NO?</a:t>
            </a:r>
            <a:endParaRPr lang="en-US" sz="2200" b="1" dirty="0"/>
          </a:p>
        </p:txBody>
      </p:sp>
    </p:spTree>
    <p:extLst>
      <p:ext uri="{BB962C8B-B14F-4D97-AF65-F5344CB8AC3E}">
        <p14:creationId xmlns:p14="http://schemas.microsoft.com/office/powerpoint/2010/main" val="34715955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45.12 PM.png"/>
          <p:cNvPicPr>
            <a:picLocks noChangeAspect="1"/>
          </p:cNvPicPr>
          <p:nvPr/>
        </p:nvPicPr>
        <p:blipFill>
          <a:blip r:embed="rId3"/>
          <a:stretch>
            <a:fillRect/>
          </a:stretch>
        </p:blipFill>
        <p:spPr>
          <a:xfrm>
            <a:off x="3185" y="0"/>
            <a:ext cx="9140825" cy="5143500"/>
          </a:xfrm>
          <a:prstGeom prst="rect">
            <a:avLst/>
          </a:prstGeom>
        </p:spPr>
      </p:pic>
    </p:spTree>
    <p:extLst>
      <p:ext uri="{BB962C8B-B14F-4D97-AF65-F5344CB8AC3E}">
        <p14:creationId xmlns:p14="http://schemas.microsoft.com/office/powerpoint/2010/main" val="238185553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9.38.31 PM.png"/>
          <p:cNvPicPr>
            <a:picLocks noChangeAspect="1"/>
          </p:cNvPicPr>
          <p:nvPr/>
        </p:nvPicPr>
        <p:blipFill>
          <a:blip r:embed="rId3"/>
          <a:stretch>
            <a:fillRect/>
          </a:stretch>
        </p:blipFill>
        <p:spPr>
          <a:xfrm>
            <a:off x="-88900" y="-63501"/>
            <a:ext cx="9359900" cy="5264150"/>
          </a:xfrm>
          <a:prstGeom prst="rect">
            <a:avLst/>
          </a:prstGeom>
        </p:spPr>
      </p:pic>
    </p:spTree>
    <p:extLst>
      <p:ext uri="{BB962C8B-B14F-4D97-AF65-F5344CB8AC3E}">
        <p14:creationId xmlns:p14="http://schemas.microsoft.com/office/powerpoint/2010/main" val="30117085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06 at 11.56.19 PM.png"/>
          <p:cNvPicPr>
            <a:picLocks noChangeAspect="1"/>
          </p:cNvPicPr>
          <p:nvPr/>
        </p:nvPicPr>
        <p:blipFill>
          <a:blip r:embed="rId3"/>
          <a:stretch>
            <a:fillRect/>
          </a:stretch>
        </p:blipFill>
        <p:spPr>
          <a:xfrm>
            <a:off x="62935" y="101019"/>
            <a:ext cx="8992165" cy="5042481"/>
          </a:xfrm>
          <a:prstGeom prst="rect">
            <a:avLst/>
          </a:prstGeom>
        </p:spPr>
      </p:pic>
      <p:sp>
        <p:nvSpPr>
          <p:cNvPr id="3" name="TextBox 2"/>
          <p:cNvSpPr txBox="1"/>
          <p:nvPr/>
        </p:nvSpPr>
        <p:spPr>
          <a:xfrm>
            <a:off x="-469281" y="-1770003"/>
            <a:ext cx="9970578" cy="430887"/>
          </a:xfrm>
          <a:prstGeom prst="rect">
            <a:avLst/>
          </a:prstGeom>
          <a:noFill/>
        </p:spPr>
        <p:txBody>
          <a:bodyPr wrap="square" rtlCol="0">
            <a:spAutoFit/>
          </a:bodyPr>
          <a:lstStyle/>
          <a:p>
            <a:endParaRPr lang="en-US" sz="2200" b="1" dirty="0" smtClean="0"/>
          </a:p>
        </p:txBody>
      </p:sp>
      <p:pic>
        <p:nvPicPr>
          <p:cNvPr id="4" name="Picture 3" descr="Screen Shot 2017-01-06 at 11.56.19 PM.png"/>
          <p:cNvPicPr>
            <a:picLocks noChangeAspect="1"/>
          </p:cNvPicPr>
          <p:nvPr/>
        </p:nvPicPr>
        <p:blipFill>
          <a:blip r:embed="rId3"/>
          <a:stretch>
            <a:fillRect/>
          </a:stretch>
        </p:blipFill>
        <p:spPr>
          <a:xfrm>
            <a:off x="1" y="0"/>
            <a:ext cx="9263938" cy="5295901"/>
          </a:xfrm>
          <a:prstGeom prst="rect">
            <a:avLst/>
          </a:prstGeom>
        </p:spPr>
      </p:pic>
      <p:sp>
        <p:nvSpPr>
          <p:cNvPr id="5" name="TextBox 4"/>
          <p:cNvSpPr txBox="1"/>
          <p:nvPr/>
        </p:nvSpPr>
        <p:spPr>
          <a:xfrm>
            <a:off x="152400" y="393075"/>
            <a:ext cx="8991600" cy="1446550"/>
          </a:xfrm>
          <a:prstGeom prst="rect">
            <a:avLst/>
          </a:prstGeom>
          <a:noFill/>
        </p:spPr>
        <p:txBody>
          <a:bodyPr wrap="square" rtlCol="0">
            <a:spAutoFit/>
          </a:bodyPr>
          <a:lstStyle/>
          <a:p>
            <a:r>
              <a:rPr lang="en-US" sz="2200" b="1" dirty="0" smtClean="0"/>
              <a:t>One last thing to remember</a:t>
            </a:r>
            <a:r>
              <a:rPr lang="mr-IN" sz="2200" b="1" dirty="0" smtClean="0"/>
              <a:t>…</a:t>
            </a:r>
            <a:endParaRPr lang="en-US" sz="2200" b="1" dirty="0" smtClean="0"/>
          </a:p>
          <a:p>
            <a:r>
              <a:rPr lang="en-US" sz="2200" b="1" dirty="0" smtClean="0"/>
              <a:t>Dogs </a:t>
            </a:r>
            <a:r>
              <a:rPr lang="en-US" sz="2200" b="1" dirty="0"/>
              <a:t>can be wonderful friends, but we must learn how to be SAFE around them.  </a:t>
            </a:r>
          </a:p>
          <a:p>
            <a:r>
              <a:rPr lang="en-US" sz="2200" b="1" dirty="0"/>
              <a:t>Let’s </a:t>
            </a:r>
            <a:r>
              <a:rPr lang="en-US" sz="2200" b="1" dirty="0" smtClean="0"/>
              <a:t>do </a:t>
            </a:r>
            <a:r>
              <a:rPr lang="en-US" sz="2200" b="1" dirty="0"/>
              <a:t>our part to decrease the number of </a:t>
            </a:r>
            <a:r>
              <a:rPr lang="en-US" sz="2200" b="1" dirty="0" smtClean="0"/>
              <a:t>kids </a:t>
            </a:r>
            <a:r>
              <a:rPr lang="en-US" sz="2200" b="1" dirty="0"/>
              <a:t>bitten by dogs every year!</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4769"/>
            <a:ext cx="8229600" cy="1045308"/>
          </a:xfrm>
        </p:spPr>
        <p:txBody>
          <a:bodyPr>
            <a:normAutofit fontScale="90000"/>
          </a:bodyPr>
          <a:lstStyle/>
          <a:p>
            <a:r>
              <a:rPr lang="en-US" dirty="0" smtClean="0"/>
              <a:t>Thank you to the following for providing some of the content for our program!!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1200" y="410307"/>
            <a:ext cx="2461260" cy="112346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32" y="3663462"/>
            <a:ext cx="2868930" cy="103553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6736" y="3624780"/>
            <a:ext cx="2667000" cy="1074220"/>
          </a:xfrm>
          <a:prstGeom prst="rect">
            <a:avLst/>
          </a:prstGeom>
        </p:spPr>
      </p:pic>
    </p:spTree>
    <p:extLst>
      <p:ext uri="{BB962C8B-B14F-4D97-AF65-F5344CB8AC3E}">
        <p14:creationId xmlns:p14="http://schemas.microsoft.com/office/powerpoint/2010/main" val="14125007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1 at 9.31.55 PM.png"/>
          <p:cNvPicPr>
            <a:picLocks noChangeAspect="1"/>
          </p:cNvPicPr>
          <p:nvPr/>
        </p:nvPicPr>
        <p:blipFill>
          <a:blip r:embed="rId3"/>
          <a:stretch>
            <a:fillRect/>
          </a:stretch>
        </p:blipFill>
        <p:spPr>
          <a:xfrm>
            <a:off x="-369618" y="-82128"/>
            <a:ext cx="9753600" cy="5225628"/>
          </a:xfrm>
          <a:prstGeom prst="rect">
            <a:avLst/>
          </a:prstGeom>
        </p:spPr>
      </p:pic>
      <p:sp>
        <p:nvSpPr>
          <p:cNvPr id="3" name="TextBox 2"/>
          <p:cNvSpPr txBox="1"/>
          <p:nvPr/>
        </p:nvSpPr>
        <p:spPr>
          <a:xfrm>
            <a:off x="2095500" y="292104"/>
            <a:ext cx="6261100" cy="769441"/>
          </a:xfrm>
          <a:prstGeom prst="rect">
            <a:avLst/>
          </a:prstGeom>
          <a:noFill/>
        </p:spPr>
        <p:txBody>
          <a:bodyPr wrap="square" rtlCol="0">
            <a:spAutoFit/>
          </a:bodyPr>
          <a:lstStyle/>
          <a:p>
            <a:r>
              <a:rPr lang="en-US" sz="4400" b="1" dirty="0" smtClean="0"/>
              <a:t>Dogs You Don’t Know</a:t>
            </a:r>
            <a:endParaRPr lang="en-US" sz="4400" b="1" dirty="0"/>
          </a:p>
        </p:txBody>
      </p:sp>
      <p:sp>
        <p:nvSpPr>
          <p:cNvPr id="6" name="Rounded Rectangular Callout 5"/>
          <p:cNvSpPr/>
          <p:nvPr/>
        </p:nvSpPr>
        <p:spPr>
          <a:xfrm>
            <a:off x="2842260" y="2917698"/>
            <a:ext cx="617220" cy="526542"/>
          </a:xfrm>
          <a:prstGeom prst="wedgeRoundRect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Lucida Sans" panose="020B0602030504020204" pitchFamily="34" charset="0"/>
              </a:rPr>
              <a:t>Oh no, this dog is loose! </a:t>
            </a:r>
            <a:endParaRPr lang="en-US" sz="800" b="1" dirty="0">
              <a:latin typeface="Lucida Sans" panose="020B0602030504020204" pitchFamily="34" charset="0"/>
            </a:endParaRPr>
          </a:p>
        </p:txBody>
      </p:sp>
      <p:sp>
        <p:nvSpPr>
          <p:cNvPr id="7" name="Rounded Rectangular Callout 6"/>
          <p:cNvSpPr/>
          <p:nvPr/>
        </p:nvSpPr>
        <p:spPr>
          <a:xfrm>
            <a:off x="4074160" y="2746628"/>
            <a:ext cx="734060" cy="529971"/>
          </a:xfrm>
          <a:prstGeom prst="wedgeRoundRect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Lucida Sans" panose="020B0602030504020204" pitchFamily="34" charset="0"/>
              </a:rPr>
              <a:t>He looks kind of scary!</a:t>
            </a:r>
            <a:endParaRPr lang="en-US" sz="800" b="1" dirty="0">
              <a:latin typeface="Lucida Sans" panose="020B0602030504020204" pitchFamily="34" charset="0"/>
            </a:endParaRPr>
          </a:p>
        </p:txBody>
      </p:sp>
      <p:sp>
        <p:nvSpPr>
          <p:cNvPr id="8" name="Rounded Rectangular Callout 7"/>
          <p:cNvSpPr/>
          <p:nvPr/>
        </p:nvSpPr>
        <p:spPr>
          <a:xfrm>
            <a:off x="7574280" y="2746628"/>
            <a:ext cx="883920" cy="529971"/>
          </a:xfrm>
          <a:prstGeom prst="wedgeRoundRect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solidFill>
                <a:latin typeface="Lucida Sans" panose="020B0602030504020204" pitchFamily="34" charset="0"/>
              </a:rPr>
              <a:t>I am nervous..</a:t>
            </a:r>
          </a:p>
          <a:p>
            <a:pPr algn="ctr"/>
            <a:r>
              <a:rPr lang="en-US" sz="800" b="1" dirty="0" smtClean="0">
                <a:solidFill>
                  <a:schemeClr val="tx1"/>
                </a:solidFill>
                <a:latin typeface="Lucida Sans" panose="020B0602030504020204" pitchFamily="34" charset="0"/>
              </a:rPr>
              <a:t>Should we run?</a:t>
            </a:r>
            <a:endParaRPr lang="en-US" sz="800" b="1" dirty="0">
              <a:solidFill>
                <a:schemeClr val="tx1"/>
              </a:solidFill>
              <a:latin typeface="Lucida Sans" panose="020B0602030504020204" pitchFamily="34" charset="0"/>
            </a:endParaRPr>
          </a:p>
        </p:txBody>
      </p:sp>
    </p:spTree>
    <p:extLst>
      <p:ext uri="{BB962C8B-B14F-4D97-AF65-F5344CB8AC3E}">
        <p14:creationId xmlns:p14="http://schemas.microsoft.com/office/powerpoint/2010/main" val="15986395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3-21 at 11.46.53 PM.png"/>
          <p:cNvPicPr>
            <a:picLocks noChangeAspect="1"/>
          </p:cNvPicPr>
          <p:nvPr/>
        </p:nvPicPr>
        <p:blipFill>
          <a:blip r:embed="rId3"/>
          <a:stretch>
            <a:fillRect/>
          </a:stretch>
        </p:blipFill>
        <p:spPr>
          <a:xfrm>
            <a:off x="-270575" y="-165100"/>
            <a:ext cx="9729895" cy="5486400"/>
          </a:xfrm>
          <a:prstGeom prst="rect">
            <a:avLst/>
          </a:prstGeom>
        </p:spPr>
      </p:pic>
      <p:sp>
        <p:nvSpPr>
          <p:cNvPr id="3" name="TextBox 2"/>
          <p:cNvSpPr txBox="1"/>
          <p:nvPr/>
        </p:nvSpPr>
        <p:spPr>
          <a:xfrm>
            <a:off x="1028700" y="292100"/>
            <a:ext cx="6261100" cy="1446550"/>
          </a:xfrm>
          <a:prstGeom prst="rect">
            <a:avLst/>
          </a:prstGeom>
          <a:noFill/>
        </p:spPr>
        <p:txBody>
          <a:bodyPr wrap="square" rtlCol="0" anchor="ctr">
            <a:spAutoFit/>
          </a:bodyPr>
          <a:lstStyle/>
          <a:p>
            <a:pPr algn="ctr"/>
            <a:r>
              <a:rPr lang="en-US" sz="4400" b="1" dirty="0" smtClean="0"/>
              <a:t>Never approach a loose dog!          </a:t>
            </a:r>
            <a:endParaRPr lang="en-US" sz="4400" b="1"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1 at 9.53.39 PM.png"/>
          <p:cNvPicPr>
            <a:picLocks noChangeAspect="1"/>
          </p:cNvPicPr>
          <p:nvPr/>
        </p:nvPicPr>
        <p:blipFill>
          <a:blip r:embed="rId3"/>
          <a:stretch>
            <a:fillRect/>
          </a:stretch>
        </p:blipFill>
        <p:spPr>
          <a:xfrm>
            <a:off x="0" y="0"/>
            <a:ext cx="9433052" cy="5267706"/>
          </a:xfrm>
          <a:prstGeom prst="rect">
            <a:avLst/>
          </a:prstGeom>
        </p:spPr>
      </p:pic>
      <p:sp>
        <p:nvSpPr>
          <p:cNvPr id="4" name="TextBox 3"/>
          <p:cNvSpPr txBox="1"/>
          <p:nvPr/>
        </p:nvSpPr>
        <p:spPr>
          <a:xfrm>
            <a:off x="1585976" y="572080"/>
            <a:ext cx="6261100" cy="830997"/>
          </a:xfrm>
          <a:prstGeom prst="rect">
            <a:avLst/>
          </a:prstGeom>
          <a:noFill/>
        </p:spPr>
        <p:txBody>
          <a:bodyPr wrap="square" rtlCol="0">
            <a:spAutoFit/>
          </a:bodyPr>
          <a:lstStyle/>
          <a:p>
            <a:pPr algn="ctr"/>
            <a:r>
              <a:rPr lang="en-US" sz="4800" b="1" dirty="0" smtClean="0"/>
              <a:t>Don’t run and scream!!</a:t>
            </a:r>
            <a:endParaRPr lang="en-US" sz="4800" b="1"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6500" y="876881"/>
            <a:ext cx="6261100" cy="584775"/>
          </a:xfrm>
          <a:prstGeom prst="rect">
            <a:avLst/>
          </a:prstGeom>
          <a:noFill/>
        </p:spPr>
        <p:txBody>
          <a:bodyPr wrap="square" rtlCol="0">
            <a:spAutoFit/>
          </a:bodyPr>
          <a:lstStyle/>
          <a:p>
            <a:r>
              <a:rPr lang="en-US" sz="3200" b="1" dirty="0" smtClean="0"/>
              <a:t>Don’t run and scream</a:t>
            </a:r>
            <a:endParaRPr lang="en-US" sz="3200" b="1" dirty="0"/>
          </a:p>
        </p:txBody>
      </p:sp>
      <p:pic>
        <p:nvPicPr>
          <p:cNvPr id="5" name="Picture 4" descr="Screen Shot 2017-03-23 at 8.57.04 PM.png"/>
          <p:cNvPicPr>
            <a:picLocks noChangeAspect="1"/>
          </p:cNvPicPr>
          <p:nvPr/>
        </p:nvPicPr>
        <p:blipFill>
          <a:blip r:embed="rId3"/>
          <a:stretch>
            <a:fillRect/>
          </a:stretch>
        </p:blipFill>
        <p:spPr>
          <a:xfrm>
            <a:off x="-88901" y="-195263"/>
            <a:ext cx="9677401" cy="5443538"/>
          </a:xfrm>
          <a:prstGeom prst="rect">
            <a:avLst/>
          </a:prstGeom>
        </p:spPr>
      </p:pic>
      <p:sp>
        <p:nvSpPr>
          <p:cNvPr id="6" name="TextBox 5"/>
          <p:cNvSpPr txBox="1"/>
          <p:nvPr/>
        </p:nvSpPr>
        <p:spPr>
          <a:xfrm>
            <a:off x="546100" y="301656"/>
            <a:ext cx="6261100" cy="1938992"/>
          </a:xfrm>
          <a:prstGeom prst="rect">
            <a:avLst/>
          </a:prstGeom>
          <a:noFill/>
          <a:ln>
            <a:solidFill>
              <a:schemeClr val="bg1"/>
            </a:solidFill>
          </a:ln>
        </p:spPr>
        <p:txBody>
          <a:bodyPr wrap="square" rtlCol="0">
            <a:spAutoFit/>
          </a:bodyPr>
          <a:lstStyle/>
          <a:p>
            <a:r>
              <a:rPr lang="en-US" sz="4000" b="1" dirty="0" smtClean="0">
                <a:latin typeface="+mj-lt"/>
              </a:rPr>
              <a:t>Play the</a:t>
            </a:r>
          </a:p>
          <a:p>
            <a:r>
              <a:rPr lang="en-US" sz="4000" b="1" i="1" dirty="0" smtClean="0">
                <a:latin typeface="+mj-lt"/>
              </a:rPr>
              <a:t>SAFE</a:t>
            </a:r>
          </a:p>
          <a:p>
            <a:r>
              <a:rPr lang="en-US" sz="4000" b="1" dirty="0" smtClean="0">
                <a:latin typeface="+mj-lt"/>
              </a:rPr>
              <a:t>game</a:t>
            </a:r>
            <a:endParaRPr lang="en-US" sz="4000" b="1" dirty="0">
              <a:latin typeface="+mj-l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15926</TotalTime>
  <Words>2300</Words>
  <Application>Microsoft Macintosh PowerPoint</Application>
  <PresentationFormat>On-screen Show (16:9)</PresentationFormat>
  <Paragraphs>390</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Dogs make wonderful friends… but we have to learn how to be safe around them </vt:lpstr>
      <vt:lpstr>These kids are having fun but …..</vt:lpstr>
      <vt:lpstr>…over 100 Vermont kids go to hospitals every year because of dog bites</vt:lpstr>
      <vt:lpstr>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Pat a Dog</vt:lpstr>
      <vt:lpstr>Don’t hug a dog! Dogs do not hug each other and may feel trapped or scared.</vt:lpstr>
      <vt:lpstr>PowerPoint Presentation</vt:lpstr>
      <vt:lpstr>    Let the dog decide….</vt:lpstr>
      <vt:lpstr>PowerPoint Presentation</vt:lpstr>
      <vt:lpstr>Be a friend… Leave the dog alone when he is sleeping or resting</vt:lpstr>
      <vt:lpstr>His place to be resting could be …</vt:lpstr>
      <vt:lpstr>Be a friend… Leave your dog alone when she is eating! Dogs…like people.. do not want to be bothered while having their favorite food! </vt:lpstr>
      <vt:lpstr>Be a friend…</vt:lpstr>
      <vt:lpstr>Be a Friend…</vt:lpstr>
      <vt:lpstr>Be a Friend…</vt:lpstr>
      <vt:lpstr>PowerPoint Presentation</vt:lpstr>
      <vt:lpstr>Enjoy but Not as a Toy…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Happy Dog</vt:lpstr>
      <vt:lpstr> Threatening Dog</vt:lpstr>
      <vt:lpstr>Scared Dog</vt:lpstr>
      <vt:lpstr>Never approach or pet a dog that is scared or threatening</vt:lpstr>
      <vt:lpstr>PowerPoint Presentation</vt:lpstr>
      <vt:lpstr>QUIZ</vt:lpstr>
      <vt:lpstr>QUIZ</vt:lpstr>
      <vt:lpstr>QUIZ</vt:lpstr>
      <vt:lpstr>QUIZ</vt:lpstr>
      <vt:lpstr>QUIZ</vt:lpstr>
      <vt:lpstr>Quiz Is it okay to pet a dog through a fence or  a dog that is tied up?</vt:lpstr>
      <vt:lpstr>Quiz Is it okay to pet a dog who is injured?</vt:lpstr>
      <vt:lpstr>Quiz Is it okay to pat a mother dog when she is with her puppies?</vt:lpstr>
      <vt:lpstr>  Quiz Is it okay to touch a dog through a car window?</vt:lpstr>
      <vt:lpstr>PowerPoint Presentation</vt:lpstr>
      <vt:lpstr>PowerPoint Presentation</vt:lpstr>
      <vt:lpstr>PowerPoint Presentation</vt:lpstr>
      <vt:lpstr>Thank you to the following for providing some of the content for our program!!</vt:lpstr>
    </vt:vector>
  </TitlesOfParts>
  <Company>The URL Dr.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Butler</dc:creator>
  <cp:lastModifiedBy>Lisa Nelson</cp:lastModifiedBy>
  <cp:revision>192</cp:revision>
  <dcterms:created xsi:type="dcterms:W3CDTF">2017-04-11T23:21:47Z</dcterms:created>
  <dcterms:modified xsi:type="dcterms:W3CDTF">2019-05-03T21:42:49Z</dcterms:modified>
</cp:coreProperties>
</file>